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9" r:id="rId9"/>
    <p:sldId id="263" r:id="rId10"/>
    <p:sldId id="265" r:id="rId11"/>
    <p:sldId id="267" r:id="rId12"/>
    <p:sldId id="268" r:id="rId13"/>
    <p:sldId id="270" r:id="rId14"/>
    <p:sldId id="271" r:id="rId15"/>
    <p:sldId id="272" r:id="rId16"/>
    <p:sldId id="273" r:id="rId17"/>
    <p:sldId id="274" r:id="rId18"/>
    <p:sldId id="275" r:id="rId19"/>
    <p:sldId id="277" r:id="rId20"/>
    <p:sldId id="278"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49435" autoAdjust="0"/>
  </p:normalViewPr>
  <p:slideViewPr>
    <p:cSldViewPr snapToGrid="0">
      <p:cViewPr varScale="1">
        <p:scale>
          <a:sx n="58" d="100"/>
          <a:sy n="58" d="100"/>
        </p:scale>
        <p:origin x="467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26C69-6BE3-4DD1-B545-B75EF6D3B474}" type="datetimeFigureOut">
              <a:rPr lang="en-GB" smtClean="0"/>
              <a:t>21/02/2026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CC65F-0041-473B-8D8D-AAE6A925681A}" type="slidenum">
              <a:rPr lang="en-GB" smtClean="0"/>
              <a:t>‹#›</a:t>
            </a:fld>
            <a:endParaRPr lang="en-GB"/>
          </a:p>
        </p:txBody>
      </p:sp>
    </p:spTree>
    <p:extLst>
      <p:ext uri="{BB962C8B-B14F-4D97-AF65-F5344CB8AC3E}">
        <p14:creationId xmlns:p14="http://schemas.microsoft.com/office/powerpoint/2010/main" val="322005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idea of this presentation is to make you look at different aspects of graphs.  If it does that… it has succeeded.</a:t>
            </a:r>
          </a:p>
        </p:txBody>
      </p:sp>
      <p:sp>
        <p:nvSpPr>
          <p:cNvPr id="4" name="Slide Number Placeholder 3"/>
          <p:cNvSpPr>
            <a:spLocks noGrp="1"/>
          </p:cNvSpPr>
          <p:nvPr>
            <p:ph type="sldNum" sz="quarter" idx="5"/>
          </p:nvPr>
        </p:nvSpPr>
        <p:spPr/>
        <p:txBody>
          <a:bodyPr/>
          <a:lstStyle/>
          <a:p>
            <a:fld id="{8CDCC65F-0041-473B-8D8D-AAE6A925681A}" type="slidenum">
              <a:rPr lang="en-GB" smtClean="0"/>
              <a:t>1</a:t>
            </a:fld>
            <a:endParaRPr lang="en-GB"/>
          </a:p>
        </p:txBody>
      </p:sp>
    </p:spTree>
    <p:extLst>
      <p:ext uri="{BB962C8B-B14F-4D97-AF65-F5344CB8AC3E}">
        <p14:creationId xmlns:p14="http://schemas.microsoft.com/office/powerpoint/2010/main" val="2729006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 y= minus x squared is a mirror image of y= x squared.  The x axis forms the mirror line.</a:t>
            </a:r>
          </a:p>
          <a:p>
            <a:endParaRPr lang="en-GB" dirty="0"/>
          </a:p>
          <a:p>
            <a:r>
              <a:rPr lang="en-GB" dirty="0"/>
              <a:t>In the graph, y= minus x squared, there is only one root or solution as the graph touches the x axis at only one point.  The solution or root of this equation is x=0.</a:t>
            </a:r>
          </a:p>
          <a:p>
            <a:endParaRPr lang="en-GB" dirty="0"/>
          </a:p>
          <a:p>
            <a:r>
              <a:rPr lang="en-GB" dirty="0"/>
              <a:t>The turning point is also at (0,0).</a:t>
            </a:r>
          </a:p>
          <a:p>
            <a:endParaRPr lang="en-GB" dirty="0"/>
          </a:p>
          <a:p>
            <a:r>
              <a:rPr lang="en-GB" dirty="0"/>
              <a:t>As you are not adding or subtracting any number from the x squared, the intercept is at (0,0) as well.</a:t>
            </a:r>
          </a:p>
        </p:txBody>
      </p:sp>
      <p:sp>
        <p:nvSpPr>
          <p:cNvPr id="4" name="Slide Number Placeholder 3"/>
          <p:cNvSpPr>
            <a:spLocks noGrp="1"/>
          </p:cNvSpPr>
          <p:nvPr>
            <p:ph type="sldNum" sz="quarter" idx="5"/>
          </p:nvPr>
        </p:nvSpPr>
        <p:spPr/>
        <p:txBody>
          <a:bodyPr/>
          <a:lstStyle/>
          <a:p>
            <a:fld id="{8CDCC65F-0041-473B-8D8D-AAE6A925681A}" type="slidenum">
              <a:rPr lang="en-GB" smtClean="0"/>
              <a:t>10</a:t>
            </a:fld>
            <a:endParaRPr lang="en-GB"/>
          </a:p>
        </p:txBody>
      </p:sp>
    </p:spTree>
    <p:extLst>
      <p:ext uri="{BB962C8B-B14F-4D97-AF65-F5344CB8AC3E}">
        <p14:creationId xmlns:p14="http://schemas.microsoft.com/office/powerpoint/2010/main" val="160984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effect of the -3 in the equation is to translate or move the graph down so that the graph line goes through the y axis at (0,-3)</a:t>
                </a:r>
              </a:p>
              <a:p>
                <a:endParaRPr lang="en-GB" dirty="0"/>
              </a:p>
              <a:p>
                <a:r>
                  <a:rPr lang="en-GB" dirty="0"/>
                  <a:t>Finding the roots or solutions of the graph can be done using the quadratic formula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ea typeface="Cambria Math" panose="02040503050406030204" pitchFamily="18" charset="0"/>
                          </a:rPr>
                          <m:t>±</m:t>
                        </m:r>
                        <m:rad>
                          <m:radPr>
                            <m:degHide m:val="on"/>
                            <m:ctrlPr>
                              <a:rPr lang="en-GB" b="0" i="1" smtClean="0">
                                <a:latin typeface="Cambria Math" panose="02040503050406030204" pitchFamily="18" charset="0"/>
                                <a:ea typeface="Cambria Math" panose="02040503050406030204" pitchFamily="18" charset="0"/>
                              </a:rPr>
                            </m:ctrlPr>
                          </m:radPr>
                          <m:deg/>
                          <m:e>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𝑏</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−4</m:t>
                            </m:r>
                            <m:r>
                              <a:rPr lang="en-GB" b="0" i="1" smtClean="0">
                                <a:latin typeface="Cambria Math" panose="02040503050406030204" pitchFamily="18" charset="0"/>
                                <a:ea typeface="Cambria Math" panose="02040503050406030204" pitchFamily="18" charset="0"/>
                              </a:rPr>
                              <m:t>𝑎𝑐</m:t>
                            </m:r>
                          </m:e>
                        </m:rad>
                      </m:num>
                      <m:den>
                        <m:r>
                          <a:rPr lang="en-GB" b="0" i="1" smtClean="0">
                            <a:latin typeface="Cambria Math" panose="02040503050406030204" pitchFamily="18" charset="0"/>
                          </a:rPr>
                          <m:t>2</m:t>
                        </m:r>
                        <m:r>
                          <a:rPr lang="en-GB" b="0" i="1" smtClean="0">
                            <a:latin typeface="Cambria Math" panose="02040503050406030204" pitchFamily="18" charset="0"/>
                          </a:rPr>
                          <m:t>𝑎</m:t>
                        </m:r>
                      </m:den>
                    </m:f>
                  </m:oMath>
                </a14:m>
                <a:r>
                  <a:rPr lang="en-GB" dirty="0"/>
                  <a:t> although an</a:t>
                </a:r>
                <a:r>
                  <a:rPr lang="en-GB" baseline="0" dirty="0"/>
                  <a:t> estimate can be gained by looking at the graph.</a:t>
                </a:r>
              </a:p>
              <a:p>
                <a:endParaRPr lang="en-GB" baseline="0" dirty="0"/>
              </a:p>
              <a:p>
                <a:r>
                  <a:rPr lang="en-GB" baseline="0" dirty="0"/>
                  <a:t>In this case, the roots where the line goes through the x axis are </a:t>
                </a:r>
                <a14:m>
                  <m:oMath xmlns:m="http://schemas.openxmlformats.org/officeDocument/2006/math">
                    <m:r>
                      <a:rPr lang="en-GB" i="1" baseline="0" smtClean="0">
                        <a:latin typeface="Cambria Math" panose="02040503050406030204" pitchFamily="18" charset="0"/>
                        <a:ea typeface="Cambria Math" panose="02040503050406030204" pitchFamily="18" charset="0"/>
                      </a:rPr>
                      <m:t>±</m:t>
                    </m:r>
                    <m:rad>
                      <m:radPr>
                        <m:degHide m:val="on"/>
                        <m:ctrlPr>
                          <a:rPr lang="en-GB" i="1" baseline="0" smtClean="0">
                            <a:latin typeface="Cambria Math" panose="02040503050406030204" pitchFamily="18" charset="0"/>
                            <a:ea typeface="Cambria Math" panose="02040503050406030204" pitchFamily="18" charset="0"/>
                          </a:rPr>
                        </m:ctrlPr>
                      </m:radPr>
                      <m:deg/>
                      <m:e>
                        <m:r>
                          <a:rPr lang="en-GB" b="0" i="1" baseline="0" smtClean="0">
                            <a:latin typeface="Cambria Math" panose="02040503050406030204" pitchFamily="18" charset="0"/>
                            <a:ea typeface="Cambria Math" panose="02040503050406030204" pitchFamily="18" charset="0"/>
                          </a:rPr>
                          <m:t>3</m:t>
                        </m:r>
                      </m:e>
                    </m:rad>
                  </m:oMath>
                </a14:m>
                <a:r>
                  <a:rPr lang="en-GB" dirty="0"/>
                  <a:t> which is approximately</a:t>
                </a:r>
                <a:r>
                  <a:rPr lang="en-GB" baseline="0" dirty="0"/>
                  <a:t> 1.730205081 rounded to 9 decimal places, although root 3 is an irrational number and so has an infinite number of decimal places without repeating pattern occurring anywhere.  Some of you will know that we call square roots that behave like this surds.</a:t>
                </a:r>
              </a:p>
              <a:p>
                <a:endParaRPr lang="en-GB" baseline="0" dirty="0"/>
              </a:p>
              <a:p>
                <a:r>
                  <a:rPr lang="en-GB" baseline="0" dirty="0"/>
                  <a:t>The important thing to note here is that the effect of the minus three in the equation is to move the graph down so that instead of running through (0,0), it runs though (0,-3).</a:t>
                </a:r>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effect of the -3 in the equation is to translate or move the graph down so that the graph line goes through the y axis at (0,-3)</a:t>
                </a:r>
              </a:p>
              <a:p>
                <a:endParaRPr lang="en-GB" dirty="0"/>
              </a:p>
              <a:p>
                <a:r>
                  <a:rPr lang="en-GB" dirty="0"/>
                  <a:t>Finding the roots or solutions of the graph can be done using the quadratic formula of </a:t>
                </a:r>
                <a:r>
                  <a:rPr lang="en-GB" b="0" i="0">
                    <a:latin typeface="Cambria Math" panose="02040503050406030204" pitchFamily="18" charset="0"/>
                  </a:rPr>
                  <a:t>𝑥=(−𝑏</a:t>
                </a:r>
                <a:r>
                  <a:rPr lang="en-GB" b="0" i="0">
                    <a:latin typeface="Cambria Math" panose="02040503050406030204" pitchFamily="18" charset="0"/>
                    <a:ea typeface="Cambria Math" panose="02040503050406030204" pitchFamily="18" charset="0"/>
                  </a:rPr>
                  <a:t>±√(𝑏^2−4𝑎𝑐))/</a:t>
                </a:r>
                <a:r>
                  <a:rPr lang="en-GB" b="0" i="0">
                    <a:latin typeface="Cambria Math" panose="02040503050406030204" pitchFamily="18" charset="0"/>
                  </a:rPr>
                  <a:t>2𝑎</a:t>
                </a:r>
                <a:r>
                  <a:rPr lang="en-GB" dirty="0"/>
                  <a:t> although an</a:t>
                </a:r>
                <a:r>
                  <a:rPr lang="en-GB" baseline="0" dirty="0"/>
                  <a:t> estimate can be gained by looking at the graph.</a:t>
                </a:r>
              </a:p>
              <a:p>
                <a:endParaRPr lang="en-GB" baseline="0" dirty="0"/>
              </a:p>
              <a:p>
                <a:r>
                  <a:rPr lang="en-GB" baseline="0" dirty="0"/>
                  <a:t>In this case, the roots where the line goes through the x axis are </a:t>
                </a:r>
                <a:r>
                  <a:rPr lang="en-GB" i="0" baseline="0">
                    <a:latin typeface="Cambria Math" panose="02040503050406030204" pitchFamily="18" charset="0"/>
                    <a:ea typeface="Cambria Math" panose="02040503050406030204" pitchFamily="18" charset="0"/>
                  </a:rPr>
                  <a:t>±√</a:t>
                </a:r>
                <a:r>
                  <a:rPr lang="en-GB" b="0" i="0" baseline="0">
                    <a:latin typeface="Cambria Math" panose="02040503050406030204" pitchFamily="18" charset="0"/>
                    <a:ea typeface="Cambria Math" panose="02040503050406030204" pitchFamily="18" charset="0"/>
                  </a:rPr>
                  <a:t>3</a:t>
                </a:r>
                <a:r>
                  <a:rPr lang="en-GB" dirty="0"/>
                  <a:t> which is approximately</a:t>
                </a:r>
                <a:r>
                  <a:rPr lang="en-GB" baseline="0" dirty="0"/>
                  <a:t> 1.730205081 rounded to 9 decimal places, although root 3 is an irrational number and so has an infinite number of decimal places without repeating pattern occurring anywhere.  Some of you will know that we call square roots that behave like this surds.</a:t>
                </a:r>
              </a:p>
              <a:p>
                <a:endParaRPr lang="en-GB" baseline="0" dirty="0"/>
              </a:p>
              <a:p>
                <a:r>
                  <a:rPr lang="en-GB" baseline="0" dirty="0"/>
                  <a:t>The important thing to note here is that the effect of the minus three in the equation is to move the graph down so that instead of running through (0,0), it runs though (0,-3).</a:t>
                </a:r>
                <a:endParaRPr lang="en-GB" dirty="0"/>
              </a:p>
            </p:txBody>
          </p:sp>
        </mc:Fallback>
      </mc:AlternateContent>
      <p:sp>
        <p:nvSpPr>
          <p:cNvPr id="4" name="Slide Number Placeholder 3"/>
          <p:cNvSpPr>
            <a:spLocks noGrp="1"/>
          </p:cNvSpPr>
          <p:nvPr>
            <p:ph type="sldNum" sz="quarter" idx="5"/>
          </p:nvPr>
        </p:nvSpPr>
        <p:spPr/>
        <p:txBody>
          <a:bodyPr/>
          <a:lstStyle/>
          <a:p>
            <a:fld id="{8CDCC65F-0041-473B-8D8D-AAE6A925681A}" type="slidenum">
              <a:rPr lang="en-GB" smtClean="0"/>
              <a:t>11</a:t>
            </a:fld>
            <a:endParaRPr lang="en-GB"/>
          </a:p>
        </p:txBody>
      </p:sp>
    </p:spTree>
    <p:extLst>
      <p:ext uri="{BB962C8B-B14F-4D97-AF65-F5344CB8AC3E}">
        <p14:creationId xmlns:p14="http://schemas.microsoft.com/office/powerpoint/2010/main" val="207255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Let’s examine what is going on with this graph.  </a:t>
                </a:r>
              </a:p>
              <a:p>
                <a:endParaRPr lang="en-GB" dirty="0"/>
              </a:p>
              <a:p>
                <a:r>
                  <a:rPr lang="en-GB" dirty="0"/>
                  <a:t>The parabola shape is held by the x squared part of the graph in the function.</a:t>
                </a:r>
              </a:p>
              <a:p>
                <a:endParaRPr lang="en-GB" dirty="0"/>
              </a:p>
              <a:p>
                <a:r>
                  <a:rPr lang="en-GB" dirty="0"/>
                  <a:t>However, the -2x has the effect of translating the graph one unit to the right.  The line of symmetry moves so that it becomes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𝑏</m:t>
                        </m:r>
                      </m:num>
                      <m:den>
                        <m:r>
                          <a:rPr lang="en-GB" b="0" i="1" smtClean="0">
                            <a:latin typeface="Cambria Math" panose="02040503050406030204" pitchFamily="18" charset="0"/>
                          </a:rPr>
                          <m:t>2</m:t>
                        </m:r>
                      </m:den>
                    </m:f>
                  </m:oMath>
                </a14:m>
                <a:r>
                  <a:rPr lang="en-GB" dirty="0"/>
                  <a:t>.</a:t>
                </a:r>
              </a:p>
              <a:p>
                <a:endParaRPr lang="en-GB" dirty="0"/>
              </a:p>
              <a:p>
                <a:endParaRPr lang="en-GB" dirty="0"/>
              </a:p>
            </p:txBody>
          </p:sp>
        </mc:Choice>
        <mc:Fallback xmlns="">
          <p:sp>
            <p:nvSpPr>
              <p:cNvPr id="3" name="Notes Placeholder 2"/>
              <p:cNvSpPr>
                <a:spLocks noGrp="1"/>
              </p:cNvSpPr>
              <p:nvPr>
                <p:ph type="body" idx="1"/>
              </p:nvPr>
            </p:nvSpPr>
            <p:spPr/>
            <p:txBody>
              <a:bodyPr/>
              <a:lstStyle/>
              <a:p>
                <a:r>
                  <a:rPr lang="en-GB" dirty="0"/>
                  <a:t>Let’s examine what is going on with this graph.  </a:t>
                </a:r>
              </a:p>
              <a:p>
                <a:endParaRPr lang="en-GB" dirty="0"/>
              </a:p>
              <a:p>
                <a:r>
                  <a:rPr lang="en-GB" dirty="0"/>
                  <a:t>The parabola shape is held by the x squared part of the graph in the function.</a:t>
                </a:r>
              </a:p>
              <a:p>
                <a:endParaRPr lang="en-GB" dirty="0"/>
              </a:p>
              <a:p>
                <a:r>
                  <a:rPr lang="en-GB" dirty="0"/>
                  <a:t>However, the -2x has the effect of translating the graph one unit to the right.  The line of symmetry moves so that it becomes </a:t>
                </a:r>
                <a:r>
                  <a:rPr lang="en-GB" b="0" i="0">
                    <a:latin typeface="Cambria Math" panose="02040503050406030204" pitchFamily="18" charset="0"/>
                  </a:rPr>
                  <a:t>𝑥=(−𝑏)/2</a:t>
                </a:r>
                <a:r>
                  <a:rPr lang="en-GB" dirty="0"/>
                  <a:t>.</a:t>
                </a:r>
              </a:p>
              <a:p>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8CDCC65F-0041-473B-8D8D-AAE6A925681A}" type="slidenum">
              <a:rPr lang="en-GB" smtClean="0"/>
              <a:t>12</a:t>
            </a:fld>
            <a:endParaRPr lang="en-GB"/>
          </a:p>
        </p:txBody>
      </p:sp>
    </p:spTree>
    <p:extLst>
      <p:ext uri="{BB962C8B-B14F-4D97-AF65-F5344CB8AC3E}">
        <p14:creationId xmlns:p14="http://schemas.microsoft.com/office/powerpoint/2010/main" val="3198016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When considering the graph on this slide, you need to bear in mind the quadratic equation that we met on the slide titled quadratic equations.  This, if you remember was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A is the </a:t>
                </a:r>
                <a:r>
                  <a:rPr lang="en-GB" dirty="0" err="1"/>
                  <a:t>the</a:t>
                </a:r>
                <a:r>
                  <a:rPr lang="en-GB" dirty="0"/>
                  <a:t> x squared coefficient, B is the x-coefficient</a:t>
                </a:r>
                <a:r>
                  <a:rPr lang="en-GB" baseline="0" dirty="0"/>
                  <a:t> and c is the number tagged on the end.</a:t>
                </a:r>
                <a:endParaRPr lang="en-GB" dirty="0"/>
              </a:p>
              <a:p>
                <a:endParaRPr lang="en-GB" dirty="0"/>
              </a:p>
              <a:p>
                <a:r>
                  <a:rPr lang="en-GB" dirty="0"/>
                  <a:t>This graph is affected  in three ways.  The shape of the graph is determined by the x squared section of the equation.</a:t>
                </a:r>
              </a:p>
              <a:p>
                <a:endParaRPr lang="en-GB" dirty="0"/>
              </a:p>
              <a:p>
                <a:r>
                  <a:rPr lang="en-GB" dirty="0"/>
                  <a:t>The plus two x is where 2 is the x co-efficient.  When considering how this effects the position of the graph, it is useful to remembering completing the square.  Plus 2 moves the graph’s line of symmetry one unit to the left.  The thing to remember is that the line of symmetry is moved to make the equation for the line of symmetry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𝑏</m:t>
                        </m:r>
                      </m:num>
                      <m:den>
                        <m:r>
                          <a:rPr lang="en-GB" b="0" i="1" smtClean="0">
                            <a:latin typeface="Cambria Math" panose="02040503050406030204" pitchFamily="18" charset="0"/>
                          </a:rPr>
                          <m:t>2</m:t>
                        </m:r>
                      </m:den>
                    </m:f>
                  </m:oMath>
                </a14:m>
                <a:r>
                  <a:rPr lang="en-GB" dirty="0"/>
                  <a:t>.</a:t>
                </a:r>
              </a:p>
              <a:p>
                <a:endParaRPr lang="en-GB" dirty="0"/>
              </a:p>
              <a:p>
                <a:r>
                  <a:rPr lang="en-GB" dirty="0"/>
                  <a:t>The minus 1 part of the equation has the effect of moving the graph down so that the intercept where the graph meets the y axis is at (0,c)</a:t>
                </a:r>
              </a:p>
            </p:txBody>
          </p:sp>
        </mc:Choice>
        <mc:Fallback xmlns="">
          <p:sp>
            <p:nvSpPr>
              <p:cNvPr id="3" name="Notes Placeholder 2"/>
              <p:cNvSpPr>
                <a:spLocks noGrp="1"/>
              </p:cNvSpPr>
              <p:nvPr>
                <p:ph type="body" idx="1"/>
              </p:nvPr>
            </p:nvSpPr>
            <p:spPr/>
            <p:txBody>
              <a:bodyPr/>
              <a:lstStyle/>
              <a:p>
                <a:r>
                  <a:rPr lang="en-GB" dirty="0"/>
                  <a:t>When considering the graph on this slide, you need to bear in mind the quadratic equation that we met on the slide titled quadratic equations.  This, if you remember was </a:t>
                </a:r>
                <a:r>
                  <a:rPr lang="en-GB" b="0" i="0">
                    <a:latin typeface="Cambria Math" panose="02040503050406030204" pitchFamily="18" charset="0"/>
                  </a:rPr>
                  <a:t>𝑎𝑥^2+𝑏𝑥+𝑐=0</a:t>
                </a:r>
                <a:r>
                  <a:rPr lang="en-GB" dirty="0"/>
                  <a:t>.  A is the </a:t>
                </a:r>
                <a:r>
                  <a:rPr lang="en-GB" dirty="0" err="1"/>
                  <a:t>the</a:t>
                </a:r>
                <a:r>
                  <a:rPr lang="en-GB" dirty="0"/>
                  <a:t> x squared coefficient, B is the x-coefficient</a:t>
                </a:r>
                <a:r>
                  <a:rPr lang="en-GB" baseline="0" dirty="0"/>
                  <a:t> and c is the number tagged on the end.</a:t>
                </a:r>
                <a:endParaRPr lang="en-GB" dirty="0"/>
              </a:p>
              <a:p>
                <a:endParaRPr lang="en-GB" dirty="0"/>
              </a:p>
              <a:p>
                <a:r>
                  <a:rPr lang="en-GB" dirty="0"/>
                  <a:t>This graph is affected  in three ways.  The shape of the graph is determined by the x squared section of the equation.</a:t>
                </a:r>
              </a:p>
              <a:p>
                <a:endParaRPr lang="en-GB" dirty="0"/>
              </a:p>
              <a:p>
                <a:r>
                  <a:rPr lang="en-GB" dirty="0"/>
                  <a:t>The plus two x is where 2 is the x co-efficient.  When considering how this effects the position of the graph, it is useful to remembering completing the square.  Plus 2 moves the graph’s line of symmetry one unit to the left.  The thing to remember is that the line of symmetry is moved to make the equation for the line of symmetry </a:t>
                </a:r>
                <a:r>
                  <a:rPr lang="en-GB" b="0" i="0">
                    <a:latin typeface="Cambria Math" panose="02040503050406030204" pitchFamily="18" charset="0"/>
                  </a:rPr>
                  <a:t>𝑦=(−𝑏)/2</a:t>
                </a:r>
                <a:r>
                  <a:rPr lang="en-GB" dirty="0"/>
                  <a:t>.</a:t>
                </a:r>
              </a:p>
              <a:p>
                <a:endParaRPr lang="en-GB" dirty="0"/>
              </a:p>
              <a:p>
                <a:r>
                  <a:rPr lang="en-GB" dirty="0"/>
                  <a:t>The minus 1 part of the equation has the effect of moving the graph down so that the intercept where the graph meets the y axis is at (0,c)</a:t>
                </a:r>
              </a:p>
            </p:txBody>
          </p:sp>
        </mc:Fallback>
      </mc:AlternateContent>
      <p:sp>
        <p:nvSpPr>
          <p:cNvPr id="4" name="Slide Number Placeholder 3"/>
          <p:cNvSpPr>
            <a:spLocks noGrp="1"/>
          </p:cNvSpPr>
          <p:nvPr>
            <p:ph type="sldNum" sz="quarter" idx="5"/>
          </p:nvPr>
        </p:nvSpPr>
        <p:spPr/>
        <p:txBody>
          <a:bodyPr/>
          <a:lstStyle/>
          <a:p>
            <a:fld id="{8CDCC65F-0041-473B-8D8D-AAE6A925681A}" type="slidenum">
              <a:rPr lang="en-GB" smtClean="0"/>
              <a:t>13</a:t>
            </a:fld>
            <a:endParaRPr lang="en-GB"/>
          </a:p>
        </p:txBody>
      </p:sp>
    </p:spTree>
    <p:extLst>
      <p:ext uri="{BB962C8B-B14F-4D97-AF65-F5344CB8AC3E}">
        <p14:creationId xmlns:p14="http://schemas.microsoft.com/office/powerpoint/2010/main" val="66960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we have the same equation as on the previous slide apart from instead of minus 1, we have plus 1.</a:t>
            </a:r>
          </a:p>
          <a:p>
            <a:endParaRPr lang="en-GB" dirty="0"/>
          </a:p>
          <a:p>
            <a:r>
              <a:rPr lang="en-GB" dirty="0"/>
              <a:t>This has, in effect moved the x squared graph one box to the left.</a:t>
            </a:r>
          </a:p>
          <a:p>
            <a:endParaRPr lang="en-GB" dirty="0"/>
          </a:p>
          <a:p>
            <a:r>
              <a:rPr lang="en-GB" dirty="0"/>
              <a:t>Maybe you would like to use </a:t>
            </a:r>
            <a:r>
              <a:rPr lang="en-GB" dirty="0" err="1"/>
              <a:t>geogebra</a:t>
            </a:r>
            <a:r>
              <a:rPr lang="en-GB" dirty="0"/>
              <a:t> to see if you can rest the quadratic parabola so that the minimum point rests on (-2,0), (-3,0) (-4,0) and then (1,0), (2,0) and so on.</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14</a:t>
            </a:fld>
            <a:endParaRPr lang="en-GB"/>
          </a:p>
        </p:txBody>
      </p:sp>
    </p:spTree>
    <p:extLst>
      <p:ext uri="{BB962C8B-B14F-4D97-AF65-F5344CB8AC3E}">
        <p14:creationId xmlns:p14="http://schemas.microsoft.com/office/powerpoint/2010/main" val="2205819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Polynomial equations have either an odd number or an even number as the highest order.  </a:t>
            </a:r>
          </a:p>
          <a:p>
            <a:endParaRPr lang="en-GB" dirty="0"/>
          </a:p>
          <a:p>
            <a:r>
              <a:rPr lang="en-GB" dirty="0"/>
              <a:t>If they have an odd number, they are shaped like a backwards s.</a:t>
            </a:r>
          </a:p>
          <a:p>
            <a:endParaRPr lang="en-GB" dirty="0"/>
          </a:p>
          <a:p>
            <a:r>
              <a:rPr lang="en-GB" dirty="0"/>
              <a:t>We shall examine this in more detail on the next slide.</a:t>
            </a:r>
          </a:p>
          <a:p>
            <a:endParaRPr lang="en-GB" dirty="0"/>
          </a:p>
          <a:p>
            <a:r>
              <a:rPr lang="en-GB" dirty="0"/>
              <a:t>In terms of this particular graph, it is a graph of y=x cubed which means x times x times x.  Whenever there are an odd number of x’s in the equation, a negative x will lead to a negative y.</a:t>
            </a:r>
          </a:p>
          <a:p>
            <a:endParaRPr lang="en-GB" dirty="0"/>
          </a:p>
          <a:p>
            <a:r>
              <a:rPr lang="en-GB" dirty="0"/>
              <a:t>If there are an even number of x’s in the equation (such as with x squared) then a negative x times a negative x leads to a positive y which results in the U shape of the quadratic and other even ordered graphs.</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15</a:t>
            </a:fld>
            <a:endParaRPr lang="en-GB"/>
          </a:p>
        </p:txBody>
      </p:sp>
    </p:spTree>
    <p:extLst>
      <p:ext uri="{BB962C8B-B14F-4D97-AF65-F5344CB8AC3E}">
        <p14:creationId xmlns:p14="http://schemas.microsoft.com/office/powerpoint/2010/main" val="53335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these graphs, you should be able to spot the differences in the shape.  The middle horizontal section is more pronounced in the x^5 version of the graph than the x cubed version.  It is flatter and longer and when it does turn up, the sides of the graph are steeper.</a:t>
            </a:r>
          </a:p>
          <a:p>
            <a:endParaRPr lang="en-GB" dirty="0"/>
          </a:p>
          <a:p>
            <a:r>
              <a:rPr lang="en-GB" dirty="0"/>
              <a:t>Note that both graphs go through (-1,-1) and (1,1) though.</a:t>
            </a:r>
          </a:p>
          <a:p>
            <a:endParaRPr lang="en-GB" dirty="0"/>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16</a:t>
            </a:fld>
            <a:endParaRPr lang="en-GB"/>
          </a:p>
        </p:txBody>
      </p:sp>
    </p:spTree>
    <p:extLst>
      <p:ext uri="{BB962C8B-B14F-4D97-AF65-F5344CB8AC3E}">
        <p14:creationId xmlns:p14="http://schemas.microsoft.com/office/powerpoint/2010/main" val="29663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 of y=3 x cubed is similar in shape to the graph of y=x cubed apart from this time, the graph does not run through (-1,-1) and (1,1).  Instead, it runs through (-1,-3) and (1, 3) which makes sense because the graph has been stretched up so it is 3 times as high.  If you think about it, when x is 1, x cubed is one and if you times that by 3, then you get 3.  The same is true for – x cubed  When you multiply it by 3, you end up with y being -3.  So the x cubed co-efficient has the effect of elongating the graph up and down by that number of times.  This is going to be the same for all graphs.</a:t>
            </a:r>
          </a:p>
        </p:txBody>
      </p:sp>
      <p:sp>
        <p:nvSpPr>
          <p:cNvPr id="4" name="Slide Number Placeholder 3"/>
          <p:cNvSpPr>
            <a:spLocks noGrp="1"/>
          </p:cNvSpPr>
          <p:nvPr>
            <p:ph type="sldNum" sz="quarter" idx="5"/>
          </p:nvPr>
        </p:nvSpPr>
        <p:spPr/>
        <p:txBody>
          <a:bodyPr/>
          <a:lstStyle/>
          <a:p>
            <a:fld id="{8CDCC65F-0041-473B-8D8D-AAE6A925681A}" type="slidenum">
              <a:rPr lang="en-GB" smtClean="0"/>
              <a:t>17</a:t>
            </a:fld>
            <a:endParaRPr lang="en-GB"/>
          </a:p>
        </p:txBody>
      </p:sp>
    </p:spTree>
    <p:extLst>
      <p:ext uri="{BB962C8B-B14F-4D97-AF65-F5344CB8AC3E}">
        <p14:creationId xmlns:p14="http://schemas.microsoft.com/office/powerpoint/2010/main" val="4147846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Adding x squared to the graph of x cubed changes its appearance in subtle ways.</a:t>
            </a:r>
          </a:p>
          <a:p>
            <a:endParaRPr lang="en-GB" dirty="0"/>
          </a:p>
          <a:p>
            <a:r>
              <a:rPr lang="en-GB" dirty="0"/>
              <a:t>Firstly, the flatness of the central section is replaced by a hump.  Secondly, the whole graph is moved to the left slightly and now runs through the points (-2,-4), (0,0) and (1,2).</a:t>
            </a:r>
          </a:p>
          <a:p>
            <a:endParaRPr lang="en-GB" dirty="0"/>
          </a:p>
          <a:p>
            <a:r>
              <a:rPr lang="en-GB" dirty="0"/>
              <a:t>Adding x squared translates the graph to the left whereas subtracting it would translate it to the right.</a:t>
            </a:r>
          </a:p>
        </p:txBody>
      </p:sp>
      <p:sp>
        <p:nvSpPr>
          <p:cNvPr id="4" name="Slide Number Placeholder 3"/>
          <p:cNvSpPr>
            <a:spLocks noGrp="1"/>
          </p:cNvSpPr>
          <p:nvPr>
            <p:ph type="sldNum" sz="quarter" idx="5"/>
          </p:nvPr>
        </p:nvSpPr>
        <p:spPr/>
        <p:txBody>
          <a:bodyPr/>
          <a:lstStyle/>
          <a:p>
            <a:fld id="{8CDCC65F-0041-473B-8D8D-AAE6A925681A}" type="slidenum">
              <a:rPr lang="en-GB" smtClean="0"/>
              <a:t>18</a:t>
            </a:fld>
            <a:endParaRPr lang="en-GB"/>
          </a:p>
        </p:txBody>
      </p:sp>
    </p:spTree>
    <p:extLst>
      <p:ext uri="{BB962C8B-B14F-4D97-AF65-F5344CB8AC3E}">
        <p14:creationId xmlns:p14="http://schemas.microsoft.com/office/powerpoint/2010/main" val="536444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graph falls away from the origin more steeply.</a:t>
            </a:r>
          </a:p>
          <a:p>
            <a:endParaRPr lang="en-GB" dirty="0"/>
          </a:p>
          <a:p>
            <a:r>
              <a:rPr lang="en-GB" dirty="0"/>
              <a:t>Now, compare this to the graph on the next slide which indicates minus x instead of plus x.</a:t>
            </a:r>
          </a:p>
        </p:txBody>
      </p:sp>
      <p:sp>
        <p:nvSpPr>
          <p:cNvPr id="4" name="Slide Number Placeholder 3"/>
          <p:cNvSpPr>
            <a:spLocks noGrp="1"/>
          </p:cNvSpPr>
          <p:nvPr>
            <p:ph type="sldNum" sz="quarter" idx="5"/>
          </p:nvPr>
        </p:nvSpPr>
        <p:spPr/>
        <p:txBody>
          <a:bodyPr/>
          <a:lstStyle/>
          <a:p>
            <a:fld id="{8CDCC65F-0041-473B-8D8D-AAE6A925681A}" type="slidenum">
              <a:rPr lang="en-GB" smtClean="0"/>
              <a:t>19</a:t>
            </a:fld>
            <a:endParaRPr lang="en-GB"/>
          </a:p>
        </p:txBody>
      </p:sp>
    </p:spTree>
    <p:extLst>
      <p:ext uri="{BB962C8B-B14F-4D97-AF65-F5344CB8AC3E}">
        <p14:creationId xmlns:p14="http://schemas.microsoft.com/office/powerpoint/2010/main" val="218982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type of graph to which we are to be introduced is the linear graph.  These are called linear graphs because if you join all the points together, they form a straight line.</a:t>
            </a:r>
          </a:p>
          <a:p>
            <a:endParaRPr lang="en-GB" dirty="0"/>
          </a:p>
          <a:p>
            <a:r>
              <a:rPr lang="en-GB" dirty="0"/>
              <a:t>Linear graphs have the basic function y=</a:t>
            </a:r>
            <a:r>
              <a:rPr lang="en-GB" dirty="0" err="1"/>
              <a:t>mx+c</a:t>
            </a:r>
            <a:r>
              <a:rPr lang="en-GB" dirty="0"/>
              <a:t> although this can look different depending on how the question is presented.  The rule of thumb is that the equation can be rearranged to make it in the form of y=</a:t>
            </a:r>
            <a:r>
              <a:rPr lang="en-GB" dirty="0" err="1"/>
              <a:t>mx+c</a:t>
            </a:r>
            <a:r>
              <a:rPr lang="en-GB" dirty="0"/>
              <a:t>.</a:t>
            </a:r>
          </a:p>
          <a:p>
            <a:endParaRPr lang="en-GB" dirty="0"/>
          </a:p>
          <a:p>
            <a:r>
              <a:rPr lang="en-GB" dirty="0"/>
              <a:t>This equation will tell us what any value for y is when we plug in the value for x.</a:t>
            </a:r>
          </a:p>
          <a:p>
            <a:endParaRPr lang="en-GB" dirty="0"/>
          </a:p>
          <a:p>
            <a:r>
              <a:rPr lang="en-GB" dirty="0"/>
              <a:t>So the x and the y are co-ordinates along the line depending on the equation.  The question is, for what do the m and the c stand?</a:t>
            </a:r>
          </a:p>
          <a:p>
            <a:endParaRPr lang="en-GB" dirty="0"/>
          </a:p>
          <a:p>
            <a:r>
              <a:rPr lang="en-GB" dirty="0"/>
              <a:t>M is the gradient of the slope.  No one seems to know for definite why the letter m is used but two common thoughts are that it comes from the French word for to climb, “Monter” or John Conway has suggested it could stand for the modulus of the slope.   No one seems to know and it is quite possible that it was just a random letter that someone picked and it has stuck. Whichever is the truth about its historical origin, the slope or gradient is how steep something is.  If it is the equation was y=2x+3, the slope would be steeper than 45</a:t>
            </a:r>
            <a:r>
              <a:rPr lang="en-GB" dirty="0">
                <a:latin typeface="Calibri" panose="020F0502020204030204" pitchFamily="34" charset="0"/>
                <a:ea typeface="Calibri" panose="020F0502020204030204" pitchFamily="34" charset="0"/>
                <a:cs typeface="Calibri" panose="020F0502020204030204" pitchFamily="34" charset="0"/>
              </a:rPr>
              <a:t>° but not as steep as if the equation was y=5x+3.</a:t>
            </a: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p>
          <a:p>
            <a:r>
              <a:rPr lang="en-GB" dirty="0"/>
              <a:t>In the equation above, the c represents the constant value of y when x is zero.  We call this value the intercept and it is the point at which the graph crosses the y axis.  It often represents a significant part in any problem, for instance, in a graph of water usage vs cost, the y-intercept will represent the standing charge on a bill which is what you pay just to be connected to the service before you have used any water at all.</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2</a:t>
            </a:fld>
            <a:endParaRPr lang="en-GB"/>
          </a:p>
        </p:txBody>
      </p:sp>
    </p:spTree>
    <p:extLst>
      <p:ext uri="{BB962C8B-B14F-4D97-AF65-F5344CB8AC3E}">
        <p14:creationId xmlns:p14="http://schemas.microsoft.com/office/powerpoint/2010/main" val="3826182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Putting a minus x instead of a plus x has a significant effect on the shape of the graph making what was the horizontal central section into a much more pronounced hump.</a:t>
            </a:r>
          </a:p>
        </p:txBody>
      </p:sp>
      <p:sp>
        <p:nvSpPr>
          <p:cNvPr id="4" name="Slide Number Placeholder 3"/>
          <p:cNvSpPr>
            <a:spLocks noGrp="1"/>
          </p:cNvSpPr>
          <p:nvPr>
            <p:ph type="sldNum" sz="quarter" idx="5"/>
          </p:nvPr>
        </p:nvSpPr>
        <p:spPr/>
        <p:txBody>
          <a:bodyPr/>
          <a:lstStyle/>
          <a:p>
            <a:fld id="{8CDCC65F-0041-473B-8D8D-AAE6A925681A}" type="slidenum">
              <a:rPr lang="en-GB" smtClean="0"/>
              <a:t>20</a:t>
            </a:fld>
            <a:endParaRPr lang="en-GB"/>
          </a:p>
        </p:txBody>
      </p:sp>
    </p:spTree>
    <p:extLst>
      <p:ext uri="{BB962C8B-B14F-4D97-AF65-F5344CB8AC3E}">
        <p14:creationId xmlns:p14="http://schemas.microsoft.com/office/powerpoint/2010/main" val="138831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Subtracting or adding a number to any graph just has the effect of manoeuvring the graph so that the intercept is equal the constant term which you have added or subtracted.  In this case, the intercept where the graph crosses the y axis is at -1.</a:t>
            </a:r>
          </a:p>
          <a:p>
            <a:endParaRPr lang="en-GB" dirty="0"/>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21</a:t>
            </a:fld>
            <a:endParaRPr lang="en-GB"/>
          </a:p>
        </p:txBody>
      </p:sp>
    </p:spTree>
    <p:extLst>
      <p:ext uri="{BB962C8B-B14F-4D97-AF65-F5344CB8AC3E}">
        <p14:creationId xmlns:p14="http://schemas.microsoft.com/office/powerpoint/2010/main" val="3012945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The exponential function is really great as it has lots of amazing things it can do.  The number, e, sometimes called </a:t>
                </a:r>
                <a:r>
                  <a:rPr lang="en-GB" dirty="0" err="1"/>
                  <a:t>OILer’s</a:t>
                </a:r>
                <a:r>
                  <a:rPr lang="en-GB" dirty="0"/>
                  <a:t> number is the base.  This number is more or less 2.71828 and this is the base of natural logarithms.  These allow us to do all kinds of calculations.</a:t>
                </a:r>
              </a:p>
              <a:p>
                <a:endParaRPr lang="en-GB" dirty="0"/>
              </a:p>
              <a:p>
                <a:r>
                  <a:rPr lang="en-GB" dirty="0"/>
                  <a:t>One of the amazing things about this graph is that its derivative or gradient is as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r>
                  <a:rPr lang="en-GB" dirty="0"/>
                  <a:t> all the</a:t>
                </a:r>
                <a:r>
                  <a:rPr lang="en-GB" baseline="0" dirty="0"/>
                  <a:t> way along its length.  This means that the gradient of the tangent at any point is equal to the value of the y co-ordinate at that point.</a:t>
                </a:r>
              </a:p>
              <a:p>
                <a:endParaRPr lang="en-GB" baseline="0" dirty="0"/>
              </a:p>
              <a:p>
                <a:r>
                  <a:rPr lang="en-GB" baseline="0" dirty="0"/>
                  <a:t>There is a Power Series that allows the calculation of the exponential function.  </a:t>
                </a:r>
                <a14:m>
                  <m:oMath xmlns:m="http://schemas.openxmlformats.org/officeDocument/2006/math">
                    <m:sSup>
                      <m:sSupPr>
                        <m:ctrlPr>
                          <a:rPr lang="en-GB" i="1" baseline="0" smtClean="0">
                            <a:latin typeface="Cambria Math" panose="02040503050406030204" pitchFamily="18" charset="0"/>
                          </a:rPr>
                        </m:ctrlPr>
                      </m:sSupPr>
                      <m:e>
                        <m:r>
                          <a:rPr lang="en-GB" b="0" i="1" baseline="0" smtClean="0">
                            <a:latin typeface="Cambria Math" panose="02040503050406030204" pitchFamily="18" charset="0"/>
                          </a:rPr>
                          <m:t>𝑒</m:t>
                        </m:r>
                      </m:e>
                      <m:sup>
                        <m:r>
                          <a:rPr lang="en-GB" b="0" i="1" baseline="0" smtClean="0">
                            <a:latin typeface="Cambria Math" panose="02040503050406030204" pitchFamily="18" charset="0"/>
                          </a:rPr>
                          <m:t>𝑥</m:t>
                        </m:r>
                      </m:sup>
                    </m:sSup>
                    <m:r>
                      <a:rPr lang="en-GB" b="0" i="1" baseline="0" smtClean="0">
                        <a:latin typeface="Cambria Math" panose="02040503050406030204" pitchFamily="18" charset="0"/>
                      </a:rPr>
                      <m:t>=1+</m:t>
                    </m:r>
                    <m:r>
                      <a:rPr lang="en-GB" b="0" i="1" baseline="0" smtClean="0">
                        <a:latin typeface="Cambria Math" panose="02040503050406030204" pitchFamily="18" charset="0"/>
                      </a:rPr>
                      <m:t>𝑥</m:t>
                    </m:r>
                    <m:r>
                      <a:rPr lang="en-GB" b="0" i="1" baseline="0" smtClean="0">
                        <a:latin typeface="Cambria Math" panose="02040503050406030204" pitchFamily="18" charset="0"/>
                      </a:rPr>
                      <m:t>+</m:t>
                    </m:r>
                    <m:f>
                      <m:fPr>
                        <m:ctrlPr>
                          <a:rPr lang="en-GB" b="0" i="1" baseline="0" smtClean="0">
                            <a:latin typeface="Cambria Math" panose="02040503050406030204" pitchFamily="18" charset="0"/>
                          </a:rPr>
                        </m:ctrlPr>
                      </m:fPr>
                      <m:num>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2</m:t>
                            </m:r>
                          </m:sup>
                        </m:sSup>
                      </m:num>
                      <m:den>
                        <m:r>
                          <a:rPr lang="en-GB" b="0" i="1" baseline="0" smtClean="0">
                            <a:latin typeface="Cambria Math" panose="02040503050406030204" pitchFamily="18" charset="0"/>
                          </a:rPr>
                          <m:t>2!</m:t>
                        </m:r>
                      </m:den>
                    </m:f>
                    <m:r>
                      <a:rPr lang="en-GB" b="0" i="1" baseline="0" smtClean="0">
                        <a:latin typeface="Cambria Math" panose="02040503050406030204" pitchFamily="18" charset="0"/>
                      </a:rPr>
                      <m:t>+</m:t>
                    </m:r>
                    <m:f>
                      <m:fPr>
                        <m:ctrlPr>
                          <a:rPr lang="en-GB" b="0" i="1" baseline="0" smtClean="0">
                            <a:latin typeface="Cambria Math" panose="02040503050406030204" pitchFamily="18" charset="0"/>
                          </a:rPr>
                        </m:ctrlPr>
                      </m:fPr>
                      <m:num>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3</m:t>
                            </m:r>
                          </m:sup>
                        </m:sSup>
                      </m:num>
                      <m:den>
                        <m:r>
                          <a:rPr lang="en-GB" b="0" i="1" baseline="0" smtClean="0">
                            <a:latin typeface="Cambria Math" panose="02040503050406030204" pitchFamily="18" charset="0"/>
                          </a:rPr>
                          <m:t>3!</m:t>
                        </m:r>
                      </m:den>
                    </m:f>
                    <m:r>
                      <a:rPr lang="en-GB" b="0" i="1" baseline="0" smtClean="0">
                        <a:latin typeface="Cambria Math" panose="02040503050406030204" pitchFamily="18" charset="0"/>
                      </a:rPr>
                      <m:t>+</m:t>
                    </m:r>
                    <m:f>
                      <m:fPr>
                        <m:ctrlPr>
                          <a:rPr lang="en-GB" b="0" i="1" baseline="0" smtClean="0">
                            <a:latin typeface="Cambria Math" panose="02040503050406030204" pitchFamily="18" charset="0"/>
                          </a:rPr>
                        </m:ctrlPr>
                      </m:fPr>
                      <m:num>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4</m:t>
                            </m:r>
                          </m:sup>
                        </m:sSup>
                      </m:num>
                      <m:den>
                        <m:r>
                          <a:rPr lang="en-GB" b="0" i="1" baseline="0" smtClean="0">
                            <a:latin typeface="Cambria Math" panose="02040503050406030204" pitchFamily="18" charset="0"/>
                          </a:rPr>
                          <m:t>4!</m:t>
                        </m:r>
                      </m:den>
                    </m:f>
                    <m:r>
                      <a:rPr lang="en-GB" b="0" i="1" baseline="0" smtClean="0">
                        <a:latin typeface="Cambria Math" panose="02040503050406030204" pitchFamily="18" charset="0"/>
                      </a:rPr>
                      <m:t>+…= </m:t>
                    </m:r>
                    <m:nary>
                      <m:naryPr>
                        <m:chr m:val="∑"/>
                        <m:ctrlPr>
                          <a:rPr lang="en-GB" b="0" i="1" baseline="0" smtClean="0">
                            <a:latin typeface="Cambria Math" panose="02040503050406030204" pitchFamily="18" charset="0"/>
                          </a:rPr>
                        </m:ctrlPr>
                      </m:naryPr>
                      <m:sub>
                        <m:r>
                          <m:rPr>
                            <m:brk m:alnAt="23"/>
                          </m:rPr>
                          <a:rPr lang="en-GB" b="0" i="1" baseline="0" smtClean="0">
                            <a:latin typeface="Cambria Math" panose="02040503050406030204" pitchFamily="18" charset="0"/>
                          </a:rPr>
                          <m:t>𝑛</m:t>
                        </m:r>
                        <m:r>
                          <a:rPr lang="en-GB" b="0" i="1" baseline="0" smtClean="0">
                            <a:latin typeface="Cambria Math" panose="02040503050406030204" pitchFamily="18" charset="0"/>
                          </a:rPr>
                          <m:t>=0</m:t>
                        </m:r>
                      </m:sub>
                      <m:sup>
                        <m:r>
                          <a:rPr lang="en-GB" b="0" i="1" baseline="0" smtClean="0">
                            <a:latin typeface="Cambria Math" panose="02040503050406030204" pitchFamily="18" charset="0"/>
                            <a:ea typeface="Cambria Math" panose="02040503050406030204" pitchFamily="18" charset="0"/>
                          </a:rPr>
                          <m:t>∞</m:t>
                        </m:r>
                      </m:sup>
                      <m:e>
                        <m:f>
                          <m:fPr>
                            <m:ctrlPr>
                              <a:rPr lang="en-GB" b="0" i="1" baseline="0" smtClean="0">
                                <a:latin typeface="Cambria Math" panose="02040503050406030204" pitchFamily="18" charset="0"/>
                              </a:rPr>
                            </m:ctrlPr>
                          </m:fPr>
                          <m:num>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𝑥</m:t>
                                </m:r>
                              </m:e>
                              <m:sup>
                                <m:r>
                                  <a:rPr lang="en-GB" b="0" i="1" baseline="0" smtClean="0">
                                    <a:latin typeface="Cambria Math" panose="02040503050406030204" pitchFamily="18" charset="0"/>
                                  </a:rPr>
                                  <m:t>𝑛</m:t>
                                </m:r>
                              </m:sup>
                            </m:sSup>
                          </m:num>
                          <m:den>
                            <m:r>
                              <a:rPr lang="en-GB" b="0" i="1" baseline="0" smtClean="0">
                                <a:latin typeface="Cambria Math" panose="02040503050406030204" pitchFamily="18" charset="0"/>
                              </a:rPr>
                              <m:t>𝑛</m:t>
                            </m:r>
                            <m:r>
                              <a:rPr lang="en-GB" b="0" i="1" baseline="0" smtClean="0">
                                <a:latin typeface="Cambria Math" panose="02040503050406030204" pitchFamily="18" charset="0"/>
                              </a:rPr>
                              <m:t>!</m:t>
                            </m:r>
                          </m:den>
                        </m:f>
                      </m:e>
                    </m:nary>
                  </m:oMath>
                </a14:m>
                <a:r>
                  <a:rPr lang="en-GB" baseline="0" dirty="0"/>
                  <a:t> </a:t>
                </a:r>
              </a:p>
              <a:p>
                <a:endParaRPr lang="en-GB" baseline="0" dirty="0"/>
              </a:p>
              <a:p>
                <a:r>
                  <a:rPr lang="en-GB" baseline="0" dirty="0"/>
                  <a:t>There is no where in with the Real numbers that the exponential function hits zero.  It does get painfully close though as you look at back at higher negative values.  This property of not touching the line is an asymptotic value.</a:t>
                </a:r>
              </a:p>
              <a:p>
                <a:endParaRPr lang="en-GB" baseline="0" dirty="0"/>
              </a:p>
              <a:p>
                <a:endParaRPr lang="en-GB" dirty="0"/>
              </a:p>
            </p:txBody>
          </p:sp>
        </mc:Choice>
        <mc:Fallback xmlns="">
          <p:sp>
            <p:nvSpPr>
              <p:cNvPr id="3" name="Notes Placeholder 2"/>
              <p:cNvSpPr>
                <a:spLocks noGrp="1"/>
              </p:cNvSpPr>
              <p:nvPr>
                <p:ph type="body" idx="1"/>
              </p:nvPr>
            </p:nvSpPr>
            <p:spPr/>
            <p:txBody>
              <a:bodyPr/>
              <a:lstStyle/>
              <a:p>
                <a:r>
                  <a:rPr lang="en-GB" dirty="0"/>
                  <a:t>The exponential function is really great as it has lots of amazing things it can do.  The number, e, sometimes called </a:t>
                </a:r>
                <a:r>
                  <a:rPr lang="en-GB" dirty="0" err="1"/>
                  <a:t>OILer’s</a:t>
                </a:r>
                <a:r>
                  <a:rPr lang="en-GB" dirty="0"/>
                  <a:t> number is the base.  This number is more or less 2.71828 and this is the base of natural logarithms.  These allow us to do all kinds of calculations.</a:t>
                </a:r>
              </a:p>
              <a:p>
                <a:endParaRPr lang="en-GB" dirty="0"/>
              </a:p>
              <a:p>
                <a:r>
                  <a:rPr lang="en-GB" dirty="0"/>
                  <a:t>One of the amazing things about this graph is that its derivative or gradient is as </a:t>
                </a:r>
                <a:r>
                  <a:rPr lang="en-GB" b="0" i="0">
                    <a:latin typeface="Cambria Math" panose="02040503050406030204" pitchFamily="18" charset="0"/>
                  </a:rPr>
                  <a:t>𝑒^𝑥</a:t>
                </a:r>
                <a:r>
                  <a:rPr lang="en-GB" dirty="0"/>
                  <a:t> all the</a:t>
                </a:r>
                <a:r>
                  <a:rPr lang="en-GB" baseline="0" dirty="0"/>
                  <a:t> way along its length.  This means that the gradient of the tangent at any point is equal to the value of the y co-ordinate at that point.</a:t>
                </a:r>
              </a:p>
              <a:p>
                <a:endParaRPr lang="en-GB" baseline="0" dirty="0"/>
              </a:p>
              <a:p>
                <a:r>
                  <a:rPr lang="en-GB" baseline="0" dirty="0"/>
                  <a:t>There is a Power Series that allows the calculation of the exponential function.  </a:t>
                </a:r>
                <a:r>
                  <a:rPr lang="en-GB" b="0" i="0" baseline="0">
                    <a:latin typeface="Cambria Math" panose="02040503050406030204" pitchFamily="18" charset="0"/>
                  </a:rPr>
                  <a:t>𝑒^𝑥=1+𝑥+𝑥^2/2!+𝑥^3/3!+𝑥^4/4!+…= ∑24_(𝑛=0)^</a:t>
                </a:r>
                <a:r>
                  <a:rPr lang="en-GB" b="0" i="0" baseline="0">
                    <a:latin typeface="Cambria Math" panose="02040503050406030204" pitchFamily="18" charset="0"/>
                    <a:ea typeface="Cambria Math" panose="02040503050406030204" pitchFamily="18" charset="0"/>
                  </a:rPr>
                  <a:t>∞▒</a:t>
                </a:r>
                <a:r>
                  <a:rPr lang="en-GB" b="0" i="0" baseline="0">
                    <a:latin typeface="Cambria Math" panose="02040503050406030204" pitchFamily="18" charset="0"/>
                  </a:rPr>
                  <a:t>𝑥^𝑛/𝑛!</a:t>
                </a:r>
                <a:r>
                  <a:rPr lang="en-GB" baseline="0" dirty="0"/>
                  <a:t> </a:t>
                </a:r>
              </a:p>
              <a:p>
                <a:endParaRPr lang="en-GB" baseline="0" dirty="0"/>
              </a:p>
              <a:p>
                <a:r>
                  <a:rPr lang="en-GB" baseline="0" dirty="0"/>
                  <a:t>There is no where in with the Real numbers that the exponential function hits zero.  It does get painfully close though as you look at back at higher negative values.  This property of not touching the line is an asymptotic value.</a:t>
                </a:r>
              </a:p>
              <a:p>
                <a:endParaRPr lang="en-GB" baseline="0" dirty="0"/>
              </a:p>
              <a:p>
                <a:endParaRPr lang="en-GB" dirty="0"/>
              </a:p>
            </p:txBody>
          </p:sp>
        </mc:Fallback>
      </mc:AlternateContent>
      <p:sp>
        <p:nvSpPr>
          <p:cNvPr id="4" name="Slide Number Placeholder 3"/>
          <p:cNvSpPr>
            <a:spLocks noGrp="1"/>
          </p:cNvSpPr>
          <p:nvPr>
            <p:ph type="sldNum" sz="quarter" idx="5"/>
          </p:nvPr>
        </p:nvSpPr>
        <p:spPr/>
        <p:txBody>
          <a:bodyPr/>
          <a:lstStyle/>
          <a:p>
            <a:fld id="{8CDCC65F-0041-473B-8D8D-AAE6A925681A}" type="slidenum">
              <a:rPr lang="en-GB" smtClean="0"/>
              <a:t>22</a:t>
            </a:fld>
            <a:endParaRPr lang="en-GB"/>
          </a:p>
        </p:txBody>
      </p:sp>
    </p:spTree>
    <p:extLst>
      <p:ext uri="{BB962C8B-B14F-4D97-AF65-F5344CB8AC3E}">
        <p14:creationId xmlns:p14="http://schemas.microsoft.com/office/powerpoint/2010/main" val="202934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use this formula to work out the value of the exponential function at any point.</a:t>
            </a:r>
          </a:p>
        </p:txBody>
      </p:sp>
      <p:sp>
        <p:nvSpPr>
          <p:cNvPr id="4" name="Slide Number Placeholder 3"/>
          <p:cNvSpPr>
            <a:spLocks noGrp="1"/>
          </p:cNvSpPr>
          <p:nvPr>
            <p:ph type="sldNum" sz="quarter" idx="5"/>
          </p:nvPr>
        </p:nvSpPr>
        <p:spPr/>
        <p:txBody>
          <a:bodyPr/>
          <a:lstStyle/>
          <a:p>
            <a:fld id="{8CDCC65F-0041-473B-8D8D-AAE6A925681A}" type="slidenum">
              <a:rPr lang="en-GB" smtClean="0"/>
              <a:t>23</a:t>
            </a:fld>
            <a:endParaRPr lang="en-GB"/>
          </a:p>
        </p:txBody>
      </p:sp>
    </p:spTree>
    <p:extLst>
      <p:ext uri="{BB962C8B-B14F-4D97-AF65-F5344CB8AC3E}">
        <p14:creationId xmlns:p14="http://schemas.microsoft.com/office/powerpoint/2010/main" val="3442120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Comparing the graph of e to the power of 2x to that of e to the power of x, this function is quicker to move to its asymptotes than the e to the x version.</a:t>
            </a:r>
          </a:p>
          <a:p>
            <a:r>
              <a:rPr lang="en-GB" dirty="0"/>
              <a:t>If you were asked to work out the product of e to the power of 2x and 5, a quick method of doing this would be to look where x=0.  2 to the power of zero would be 1 and then multiplying this by 5 will mean that the graph will go through (0,5)</a:t>
            </a:r>
          </a:p>
        </p:txBody>
      </p:sp>
      <p:sp>
        <p:nvSpPr>
          <p:cNvPr id="4" name="Slide Number Placeholder 3"/>
          <p:cNvSpPr>
            <a:spLocks noGrp="1"/>
          </p:cNvSpPr>
          <p:nvPr>
            <p:ph type="sldNum" sz="quarter" idx="5"/>
          </p:nvPr>
        </p:nvSpPr>
        <p:spPr/>
        <p:txBody>
          <a:bodyPr/>
          <a:lstStyle/>
          <a:p>
            <a:fld id="{8CDCC65F-0041-473B-8D8D-AAE6A925681A}" type="slidenum">
              <a:rPr lang="en-GB" smtClean="0"/>
              <a:t>24</a:t>
            </a:fld>
            <a:endParaRPr lang="en-GB"/>
          </a:p>
        </p:txBody>
      </p:sp>
    </p:spTree>
    <p:extLst>
      <p:ext uri="{BB962C8B-B14F-4D97-AF65-F5344CB8AC3E}">
        <p14:creationId xmlns:p14="http://schemas.microsoft.com/office/powerpoint/2010/main" val="1551972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Reciprocal graphs form a couple of L shapes. Both axes act as asymptotes which means the graph never actually crosses them.  This can be deduced from the fact that the graph is formed from the equation 1 over x and you are not allowed to divide by zero.</a:t>
                </a:r>
              </a:p>
              <a:p>
                <a:endParaRPr lang="en-GB" dirty="0"/>
              </a:p>
              <a:p>
                <a:r>
                  <a:rPr lang="en-GB" dirty="0"/>
                  <a:t>For the graph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𝑋</m:t>
                        </m:r>
                      </m:den>
                    </m:f>
                  </m:oMath>
                </a14:m>
                <a:r>
                  <a:rPr lang="en-GB" dirty="0"/>
                  <a:t>, the</a:t>
                </a:r>
                <a:r>
                  <a:rPr lang="en-GB" baseline="0" dirty="0"/>
                  <a:t> domain is very much in the quadrants in the lower left and upper right quadrants.</a:t>
                </a:r>
                <a:endParaRPr lang="en-GB" dirty="0"/>
              </a:p>
            </p:txBody>
          </p:sp>
        </mc:Choice>
        <mc:Fallback xmlns="">
          <p:sp>
            <p:nvSpPr>
              <p:cNvPr id="3" name="Notes Placeholder 2"/>
              <p:cNvSpPr>
                <a:spLocks noGrp="1"/>
              </p:cNvSpPr>
              <p:nvPr>
                <p:ph type="body" idx="1"/>
              </p:nvPr>
            </p:nvSpPr>
            <p:spPr/>
            <p:txBody>
              <a:bodyPr/>
              <a:lstStyle/>
              <a:p>
                <a:r>
                  <a:rPr lang="en-GB" dirty="0"/>
                  <a:t>Reciprocal graphs form a couple of L shapes. Both axes act as asymptotes which means the graph never actually crosses them.  This can be deduced from the fact that the graph is formed from the equation 1 over x and you are not allowed to divide by zero.</a:t>
                </a:r>
              </a:p>
              <a:p>
                <a:endParaRPr lang="en-GB" dirty="0"/>
              </a:p>
              <a:p>
                <a:r>
                  <a:rPr lang="en-GB" dirty="0"/>
                  <a:t>For the graph </a:t>
                </a:r>
                <a:r>
                  <a:rPr lang="en-GB" b="0" i="0">
                    <a:latin typeface="Cambria Math" panose="02040503050406030204" pitchFamily="18" charset="0"/>
                  </a:rPr>
                  <a:t>𝑦=1/𝑋</a:t>
                </a:r>
                <a:r>
                  <a:rPr lang="en-GB" dirty="0"/>
                  <a:t>, the</a:t>
                </a:r>
                <a:r>
                  <a:rPr lang="en-GB" baseline="0" dirty="0"/>
                  <a:t> domain is very much in the quadrants in the lower left and upper right quadrants.</a:t>
                </a:r>
                <a:endParaRPr lang="en-GB" dirty="0"/>
              </a:p>
            </p:txBody>
          </p:sp>
        </mc:Fallback>
      </mc:AlternateContent>
      <p:sp>
        <p:nvSpPr>
          <p:cNvPr id="4" name="Slide Number Placeholder 3"/>
          <p:cNvSpPr>
            <a:spLocks noGrp="1"/>
          </p:cNvSpPr>
          <p:nvPr>
            <p:ph type="sldNum" sz="quarter" idx="5"/>
          </p:nvPr>
        </p:nvSpPr>
        <p:spPr/>
        <p:txBody>
          <a:bodyPr/>
          <a:lstStyle/>
          <a:p>
            <a:fld id="{8CDCC65F-0041-473B-8D8D-AAE6A925681A}" type="slidenum">
              <a:rPr lang="en-GB" smtClean="0"/>
              <a:t>25</a:t>
            </a:fld>
            <a:endParaRPr lang="en-GB"/>
          </a:p>
        </p:txBody>
      </p:sp>
    </p:spTree>
    <p:extLst>
      <p:ext uri="{BB962C8B-B14F-4D97-AF65-F5344CB8AC3E}">
        <p14:creationId xmlns:p14="http://schemas.microsoft.com/office/powerpoint/2010/main" val="18057145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 resides in the opposite quadrants to y=1 over x.</a:t>
            </a:r>
          </a:p>
        </p:txBody>
      </p:sp>
      <p:sp>
        <p:nvSpPr>
          <p:cNvPr id="4" name="Slide Number Placeholder 3"/>
          <p:cNvSpPr>
            <a:spLocks noGrp="1"/>
          </p:cNvSpPr>
          <p:nvPr>
            <p:ph type="sldNum" sz="quarter" idx="5"/>
          </p:nvPr>
        </p:nvSpPr>
        <p:spPr/>
        <p:txBody>
          <a:bodyPr/>
          <a:lstStyle/>
          <a:p>
            <a:fld id="{8CDCC65F-0041-473B-8D8D-AAE6A925681A}" type="slidenum">
              <a:rPr lang="en-GB" smtClean="0"/>
              <a:t>26</a:t>
            </a:fld>
            <a:endParaRPr lang="en-GB"/>
          </a:p>
        </p:txBody>
      </p:sp>
    </p:spTree>
    <p:extLst>
      <p:ext uri="{BB962C8B-B14F-4D97-AF65-F5344CB8AC3E}">
        <p14:creationId xmlns:p14="http://schemas.microsoft.com/office/powerpoint/2010/main" val="2882183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graph of y=x to the power of minus two is shown here.  Again, this is an asymptotic graph where the graph line never actually goes where zero is.</a:t>
            </a:r>
          </a:p>
          <a:p>
            <a:endParaRPr lang="en-GB" dirty="0"/>
          </a:p>
          <a:p>
            <a:r>
              <a:rPr lang="en-GB" dirty="0"/>
              <a:t>The shape of the graph is almost always the same for negative even numbers although it tends to hug the axes more and more with each increase in </a:t>
            </a:r>
            <a:r>
              <a:rPr lang="en-GB"/>
              <a:t>the absolute power</a:t>
            </a:r>
            <a:r>
              <a:rPr lang="en-GB" dirty="0"/>
              <a:t>.</a:t>
            </a:r>
          </a:p>
          <a:p>
            <a:endParaRPr lang="en-GB" dirty="0"/>
          </a:p>
          <a:p>
            <a:r>
              <a:rPr lang="en-GB" dirty="0"/>
              <a:t>Remember that  negative power changes the function to being a reciprocal one.</a:t>
            </a:r>
          </a:p>
        </p:txBody>
      </p:sp>
      <p:sp>
        <p:nvSpPr>
          <p:cNvPr id="4" name="Slide Number Placeholder 3"/>
          <p:cNvSpPr>
            <a:spLocks noGrp="1"/>
          </p:cNvSpPr>
          <p:nvPr>
            <p:ph type="sldNum" sz="quarter" idx="5"/>
          </p:nvPr>
        </p:nvSpPr>
        <p:spPr/>
        <p:txBody>
          <a:bodyPr/>
          <a:lstStyle/>
          <a:p>
            <a:fld id="{8CDCC65F-0041-473B-8D8D-AAE6A925681A}" type="slidenum">
              <a:rPr lang="en-GB" smtClean="0"/>
              <a:t>27</a:t>
            </a:fld>
            <a:endParaRPr lang="en-GB"/>
          </a:p>
        </p:txBody>
      </p:sp>
    </p:spTree>
    <p:extLst>
      <p:ext uri="{BB962C8B-B14F-4D97-AF65-F5344CB8AC3E}">
        <p14:creationId xmlns:p14="http://schemas.microsoft.com/office/powerpoint/2010/main" val="2740725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Trigonometric functions are different to other types of graph in that we prefer to label the x axis in terms of PI.</a:t>
            </a:r>
          </a:p>
          <a:p>
            <a:r>
              <a:rPr lang="en-GB" dirty="0"/>
              <a:t>This is because the points of interest, for instance, where the graph lines cross the x axis or reach a peak tend to be in line with PI or PI over 2 etc.</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28</a:t>
            </a:fld>
            <a:endParaRPr lang="en-GB"/>
          </a:p>
        </p:txBody>
      </p:sp>
    </p:spTree>
    <p:extLst>
      <p:ext uri="{BB962C8B-B14F-4D97-AF65-F5344CB8AC3E}">
        <p14:creationId xmlns:p14="http://schemas.microsoft.com/office/powerpoint/2010/main" val="2385894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 = sine(x) is a wave shaped graph that undulates from a peak to peak measure of 1 to minus 1 repeatedly.  </a:t>
            </a:r>
          </a:p>
          <a:p>
            <a:r>
              <a:rPr lang="en-GB" dirty="0"/>
              <a:t>The peaks fall at x-coordinates of PI over 2, 3Pi over 2, 5Pi over 2 etc.</a:t>
            </a:r>
          </a:p>
          <a:p>
            <a:r>
              <a:rPr lang="en-GB" dirty="0"/>
              <a:t>The wave length is 2 PI long but you need to note that Sin(x) crosses the x axis at multiples of PI.</a:t>
            </a:r>
          </a:p>
          <a:p>
            <a:r>
              <a:rPr lang="en-GB" dirty="0"/>
              <a:t>The way to differentiate a sine wave from a cosine wave is that the sine wave passes through (0,0).</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29</a:t>
            </a:fld>
            <a:endParaRPr lang="en-GB"/>
          </a:p>
        </p:txBody>
      </p:sp>
    </p:spTree>
    <p:extLst>
      <p:ext uri="{BB962C8B-B14F-4D97-AF65-F5344CB8AC3E}">
        <p14:creationId xmlns:p14="http://schemas.microsoft.com/office/powerpoint/2010/main" val="2985971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got the idea of a straight line graph and the equation of y=mx + c.  </a:t>
            </a:r>
          </a:p>
          <a:p>
            <a:endParaRPr lang="en-GB" dirty="0"/>
          </a:p>
          <a:p>
            <a:r>
              <a:rPr lang="en-GB" dirty="0"/>
              <a:t>Now, we are going to look at the idea of the negative and positive coefficients of x.</a:t>
            </a:r>
          </a:p>
          <a:p>
            <a:endParaRPr lang="en-GB" dirty="0"/>
          </a:p>
          <a:p>
            <a:r>
              <a:rPr lang="en-GB" dirty="0"/>
              <a:t>Firstly, we need to deal with the idea of a coefficient.  What is it and what does it do?</a:t>
            </a:r>
          </a:p>
          <a:p>
            <a:endParaRPr lang="en-GB" dirty="0"/>
          </a:p>
          <a:p>
            <a:r>
              <a:rPr lang="en-GB" dirty="0"/>
              <a:t>Well the x coefficient is the number glued to the front of x when we are using algebra.  Generally, it is the number by which we multiply x.  So if y=2x, that means when x is 3, y is 2 times 3 which is 6.  When x is 4, y is 2 times 4 which is 8.</a:t>
            </a:r>
          </a:p>
          <a:p>
            <a:r>
              <a:rPr lang="en-GB" dirty="0"/>
              <a:t>Now in graphs, the x coefficient is the gradient.  The higher the absolute value of the number, the steeper the graph, so y=7x is steeper than y=3x. </a:t>
            </a:r>
          </a:p>
          <a:p>
            <a:endParaRPr lang="en-GB" dirty="0"/>
          </a:p>
          <a:p>
            <a:r>
              <a:rPr lang="en-GB" dirty="0"/>
              <a:t>At the same time, y=-7x is steeper than y=-3x.  So what is the difference between positive gradients and negative gradients?</a:t>
            </a:r>
          </a:p>
          <a:p>
            <a:endParaRPr lang="en-GB" dirty="0"/>
          </a:p>
          <a:p>
            <a:r>
              <a:rPr lang="en-GB" dirty="0"/>
              <a:t>Well the difference is, quite simply, the direction that the graph runs.  Moving from left to right on a graph, if the x coefficient (or gradient, m) is negative then the graph goes downhill.  If the x coefficient is positive, then the graph goes up hill.</a:t>
            </a:r>
          </a:p>
          <a:p>
            <a:endParaRPr lang="en-GB" dirty="0"/>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3</a:t>
            </a:fld>
            <a:endParaRPr lang="en-GB"/>
          </a:p>
        </p:txBody>
      </p:sp>
    </p:spTree>
    <p:extLst>
      <p:ext uri="{BB962C8B-B14F-4D97-AF65-F5344CB8AC3E}">
        <p14:creationId xmlns:p14="http://schemas.microsoft.com/office/powerpoint/2010/main" val="1436275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 = cos(x) is a wave shaped graph that undulates from a peak to peak measure of 1 to minus 1 repeatedly.  </a:t>
            </a:r>
          </a:p>
          <a:p>
            <a:r>
              <a:rPr lang="en-GB" dirty="0"/>
              <a:t>The peaks fall at x-coordinates that are multiples of PI.</a:t>
            </a:r>
          </a:p>
          <a:p>
            <a:r>
              <a:rPr lang="en-GB" dirty="0"/>
              <a:t>The wave length is 2 PI long but you need to note that Sin(x) crosses the x axis at multiples of odd numbers of Pi over 2, for instance, 3Pi over 2, 5Pi over 2 etc.</a:t>
            </a:r>
          </a:p>
          <a:p>
            <a:r>
              <a:rPr lang="en-GB" dirty="0"/>
              <a:t>The way to differentiate a cosine wave from a sine wave is that the cosine wave passes through (0,1).</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30</a:t>
            </a:fld>
            <a:endParaRPr lang="en-GB"/>
          </a:p>
        </p:txBody>
      </p:sp>
    </p:spTree>
    <p:extLst>
      <p:ext uri="{BB962C8B-B14F-4D97-AF65-F5344CB8AC3E}">
        <p14:creationId xmlns:p14="http://schemas.microsoft.com/office/powerpoint/2010/main" val="8851552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difference between sine 2x and sine x is that the wavelength halves but the peak to peak distance stays the same.</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31</a:t>
            </a:fld>
            <a:endParaRPr lang="en-GB"/>
          </a:p>
        </p:txBody>
      </p:sp>
    </p:spTree>
    <p:extLst>
      <p:ext uri="{BB962C8B-B14F-4D97-AF65-F5344CB8AC3E}">
        <p14:creationId xmlns:p14="http://schemas.microsoft.com/office/powerpoint/2010/main" val="41083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discussed on the previous slide, the graph for y = sin(2x) is different to the graph for y=2sin (x).</a:t>
            </a:r>
          </a:p>
          <a:p>
            <a:endParaRPr lang="en-GB" dirty="0"/>
          </a:p>
          <a:p>
            <a:r>
              <a:rPr lang="en-GB" dirty="0"/>
              <a:t>The latter of these just means double the size of the graph of sin(x) so the peak to peak value is now -2 to 2 instead of the -1 to 1 but the wavelength stays the same as in sine x.</a:t>
            </a:r>
          </a:p>
        </p:txBody>
      </p:sp>
      <p:sp>
        <p:nvSpPr>
          <p:cNvPr id="4" name="Slide Number Placeholder 3"/>
          <p:cNvSpPr>
            <a:spLocks noGrp="1"/>
          </p:cNvSpPr>
          <p:nvPr>
            <p:ph type="sldNum" sz="quarter" idx="5"/>
          </p:nvPr>
        </p:nvSpPr>
        <p:spPr/>
        <p:txBody>
          <a:bodyPr/>
          <a:lstStyle/>
          <a:p>
            <a:fld id="{8CDCC65F-0041-473B-8D8D-AAE6A925681A}" type="slidenum">
              <a:rPr lang="en-GB" smtClean="0"/>
              <a:t>32</a:t>
            </a:fld>
            <a:endParaRPr lang="en-GB"/>
          </a:p>
        </p:txBody>
      </p:sp>
    </p:spTree>
    <p:extLst>
      <p:ext uri="{BB962C8B-B14F-4D97-AF65-F5344CB8AC3E}">
        <p14:creationId xmlns:p14="http://schemas.microsoft.com/office/powerpoint/2010/main" val="966044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pair of graphs compare the cosine with the sine wave.  Cos(x) has the same wave shape and wavelength as Sin(x).  The only difference is that Cos(x) appears to lead the Sin(x) wave by PI over 2.  This pattern continues all the way along the length of the two waves.</a:t>
            </a:r>
          </a:p>
        </p:txBody>
      </p:sp>
      <p:sp>
        <p:nvSpPr>
          <p:cNvPr id="4" name="Slide Number Placeholder 3"/>
          <p:cNvSpPr>
            <a:spLocks noGrp="1"/>
          </p:cNvSpPr>
          <p:nvPr>
            <p:ph type="sldNum" sz="quarter" idx="5"/>
          </p:nvPr>
        </p:nvSpPr>
        <p:spPr/>
        <p:txBody>
          <a:bodyPr/>
          <a:lstStyle/>
          <a:p>
            <a:fld id="{8CDCC65F-0041-473B-8D8D-AAE6A925681A}" type="slidenum">
              <a:rPr lang="en-GB" smtClean="0"/>
              <a:t>33</a:t>
            </a:fld>
            <a:endParaRPr lang="en-GB"/>
          </a:p>
        </p:txBody>
      </p:sp>
    </p:spTree>
    <p:extLst>
      <p:ext uri="{BB962C8B-B14F-4D97-AF65-F5344CB8AC3E}">
        <p14:creationId xmlns:p14="http://schemas.microsoft.com/office/powerpoint/2010/main" val="4151563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Drawing different trigonometric graphs on the same axis can have interesting effects.  Here, we have the x axis acting as a mirror line for Sin(x) and Cos(x+ PI over 2).</a:t>
            </a:r>
          </a:p>
        </p:txBody>
      </p:sp>
      <p:sp>
        <p:nvSpPr>
          <p:cNvPr id="4" name="Slide Number Placeholder 3"/>
          <p:cNvSpPr>
            <a:spLocks noGrp="1"/>
          </p:cNvSpPr>
          <p:nvPr>
            <p:ph type="sldNum" sz="quarter" idx="5"/>
          </p:nvPr>
        </p:nvSpPr>
        <p:spPr/>
        <p:txBody>
          <a:bodyPr/>
          <a:lstStyle/>
          <a:p>
            <a:fld id="{8CDCC65F-0041-473B-8D8D-AAE6A925681A}" type="slidenum">
              <a:rPr lang="en-GB" smtClean="0"/>
              <a:t>34</a:t>
            </a:fld>
            <a:endParaRPr lang="en-GB"/>
          </a:p>
        </p:txBody>
      </p:sp>
    </p:spTree>
    <p:extLst>
      <p:ext uri="{BB962C8B-B14F-4D97-AF65-F5344CB8AC3E}">
        <p14:creationId xmlns:p14="http://schemas.microsoft.com/office/powerpoint/2010/main" val="3114530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unusual graph is a graph of tan(x).  Asymptotes appear between the curves shown and although these curves go on forever, they never actually meet to form a continuous function.  Consequently, there are values for which the function Tan(x) is not valid.  These are where Cos(x) =0 and include 90 degrees, or PI over 2 radians, 270 degrees or THREE PI over 2 radians and repeat every PI or 180 degrees in both </a:t>
            </a:r>
            <a:r>
              <a:rPr lang="en-GB"/>
              <a:t>directions forever.</a:t>
            </a:r>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35</a:t>
            </a:fld>
            <a:endParaRPr lang="en-GB"/>
          </a:p>
        </p:txBody>
      </p:sp>
    </p:spTree>
    <p:extLst>
      <p:ext uri="{BB962C8B-B14F-4D97-AF65-F5344CB8AC3E}">
        <p14:creationId xmlns:p14="http://schemas.microsoft.com/office/powerpoint/2010/main" val="121812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plot the points (2,-3), (2,-2), (2,-1), (2,0), (2,1), (2,2) , (2,3) etcetera, the equation that describes this line is x=2 as that is the thing that all these points have in common.  The y co-ordinate changes as you move up and down the graph so we can’t describe the whole line using the y co-ordinates.</a:t>
            </a:r>
          </a:p>
          <a:p>
            <a:endParaRPr lang="en-GB" dirty="0"/>
          </a:p>
          <a:p>
            <a:r>
              <a:rPr lang="en-GB" dirty="0"/>
              <a:t>So a graph with the general equation, x=a is a vertical line.</a:t>
            </a:r>
          </a:p>
          <a:p>
            <a:endParaRPr lang="en-GB" dirty="0"/>
          </a:p>
          <a:p>
            <a:r>
              <a:rPr lang="en-GB" dirty="0"/>
              <a:t>Obviously, the y axis is a vertical line where the x co-ordinate for all the points on the line is 0, so we can call the y-axis x=0.  You need to think about this point carefully as people easily mix up the equations and just say that because the y axis is vertical, y=0 but this is incorrect.</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4</a:t>
            </a:fld>
            <a:endParaRPr lang="en-GB"/>
          </a:p>
        </p:txBody>
      </p:sp>
    </p:spTree>
    <p:extLst>
      <p:ext uri="{BB962C8B-B14F-4D97-AF65-F5344CB8AC3E}">
        <p14:creationId xmlns:p14="http://schemas.microsoft.com/office/powerpoint/2010/main" val="100754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plot the points (-3,5), (-2,5), (-1,5), (0,5), (1,5), (2,5) , (3,5), this time the equation that describes this line is y=5 as that is the thing that all these points have in common.  The x co-ordinate changes as you move from left to right along the graph so we can’t describe the whole line using the x co-ordinates.</a:t>
            </a:r>
          </a:p>
          <a:p>
            <a:endParaRPr lang="en-GB" dirty="0"/>
          </a:p>
          <a:p>
            <a:r>
              <a:rPr lang="en-GB" dirty="0"/>
              <a:t>So a graph with the general equation, y=a is a horizontal line.</a:t>
            </a:r>
          </a:p>
          <a:p>
            <a:endParaRPr lang="en-GB" dirty="0"/>
          </a:p>
          <a:p>
            <a:r>
              <a:rPr lang="en-GB" dirty="0"/>
              <a:t>The x axis is a horizontal line where the y co-ordinate for all the points on the line is 0, so we can call the x-axis y=0.  </a:t>
            </a:r>
          </a:p>
          <a:p>
            <a:endParaRPr lang="en-GB" dirty="0"/>
          </a:p>
          <a:p>
            <a:r>
              <a:rPr lang="en-GB" dirty="0"/>
              <a:t>Try to remember that if you look at the x axis, the numbers are changing all the way along the line but the level of the line remains constant so the equation of the x axis is y=0.</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5</a:t>
            </a:fld>
            <a:endParaRPr lang="en-GB"/>
          </a:p>
        </p:txBody>
      </p:sp>
    </p:spTree>
    <p:extLst>
      <p:ext uri="{BB962C8B-B14F-4D97-AF65-F5344CB8AC3E}">
        <p14:creationId xmlns:p14="http://schemas.microsoft.com/office/powerpoint/2010/main" val="286595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gradient of a straight line graph is how steep the line is.  On the equation, y= </a:t>
            </a:r>
            <a:r>
              <a:rPr lang="en-GB" dirty="0" err="1"/>
              <a:t>mx+c</a:t>
            </a:r>
            <a:r>
              <a:rPr lang="en-GB" dirty="0"/>
              <a:t>, the m is the gradient and this is the number which determines how steep the graph line is.  The higher the value of m, the steeper the line.</a:t>
            </a:r>
          </a:p>
          <a:p>
            <a:r>
              <a:rPr lang="en-GB" dirty="0"/>
              <a:t>We can work out the gradient of a graph by finding the co-ordinates of two points on the line.  If we determine which point is the left most (by comparing the x co-ordinates), we can name that point 1 and then just do the y co-ordinates y2 minus y1 and then divide that by the x-co-ordinates x2-x1.</a:t>
            </a:r>
          </a:p>
          <a:p>
            <a:endParaRPr lang="en-GB" dirty="0"/>
          </a:p>
          <a:p>
            <a:r>
              <a:rPr lang="en-GB" dirty="0"/>
              <a:t>This will give us the gradient.</a:t>
            </a:r>
          </a:p>
          <a:p>
            <a:endParaRPr lang="en-GB" dirty="0"/>
          </a:p>
          <a:p>
            <a:r>
              <a:rPr lang="en-GB" dirty="0"/>
              <a:t>In the cases we have looked at so far, the graphs, y=a, for instance, would have a gradient of zero as the line is flat and goes neither up nor down.</a:t>
            </a:r>
          </a:p>
          <a:p>
            <a:endParaRPr lang="en-GB" dirty="0"/>
          </a:p>
          <a:p>
            <a:r>
              <a:rPr lang="en-GB" dirty="0"/>
              <a:t>In the case, x=a, the graph has no run and so cannot be written in the form of a gradient particularly as you are not allowed to divide by zero.  It would, in effect, have an infinite gradient.</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6</a:t>
            </a:fld>
            <a:endParaRPr lang="en-GB"/>
          </a:p>
        </p:txBody>
      </p:sp>
    </p:spTree>
    <p:extLst>
      <p:ext uri="{BB962C8B-B14F-4D97-AF65-F5344CB8AC3E}">
        <p14:creationId xmlns:p14="http://schemas.microsoft.com/office/powerpoint/2010/main" val="244422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intercept is given the letter c in the equation y=</a:t>
            </a:r>
            <a:r>
              <a:rPr lang="en-GB" dirty="0" err="1"/>
              <a:t>mx+c</a:t>
            </a:r>
            <a:r>
              <a:rPr lang="en-GB" dirty="0"/>
              <a:t>.</a:t>
            </a:r>
          </a:p>
          <a:p>
            <a:endParaRPr lang="en-GB" dirty="0"/>
          </a:p>
          <a:p>
            <a:r>
              <a:rPr lang="en-GB" dirty="0"/>
              <a:t>The intercept is where the graph line crosses the y axis.</a:t>
            </a:r>
          </a:p>
          <a:p>
            <a:endParaRPr lang="en-GB" dirty="0"/>
          </a:p>
          <a:p>
            <a:r>
              <a:rPr lang="en-GB" dirty="0"/>
              <a:t>Positive values for the intercept means that the graph is transposed upwards.  Negative values mean it is transposed downwards.</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7</a:t>
            </a:fld>
            <a:endParaRPr lang="en-GB"/>
          </a:p>
        </p:txBody>
      </p:sp>
    </p:spTree>
    <p:extLst>
      <p:ext uri="{BB962C8B-B14F-4D97-AF65-F5344CB8AC3E}">
        <p14:creationId xmlns:p14="http://schemas.microsoft.com/office/powerpoint/2010/main" val="378556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Quadratic equations have an order of 2 which means that the highest index that is available in the equation is a 2.</a:t>
            </a:r>
          </a:p>
          <a:p>
            <a:r>
              <a:rPr lang="en-GB" dirty="0"/>
              <a:t>There are several parts to a quadratic equation which interest mathematicians.  The first of the these are the roots of the equation.  This is where the graph passes through the x axis.  These can be calculated by completing the square, factorising or using the quadratic equation.</a:t>
            </a:r>
          </a:p>
          <a:p>
            <a:r>
              <a:rPr lang="en-GB" dirty="0"/>
              <a:t>The other main points of interest would be the equation of the line of symmetry which would be x equals… and finally, the co-ordinates of the turning point or stationary point.</a:t>
            </a:r>
          </a:p>
        </p:txBody>
      </p:sp>
      <p:sp>
        <p:nvSpPr>
          <p:cNvPr id="4" name="Slide Number Placeholder 3"/>
          <p:cNvSpPr>
            <a:spLocks noGrp="1"/>
          </p:cNvSpPr>
          <p:nvPr>
            <p:ph type="sldNum" sz="quarter" idx="5"/>
          </p:nvPr>
        </p:nvSpPr>
        <p:spPr/>
        <p:txBody>
          <a:bodyPr/>
          <a:lstStyle/>
          <a:p>
            <a:fld id="{8CDCC65F-0041-473B-8D8D-AAE6A925681A}" type="slidenum">
              <a:rPr lang="en-GB" smtClean="0"/>
              <a:t>8</a:t>
            </a:fld>
            <a:endParaRPr lang="en-GB"/>
          </a:p>
        </p:txBody>
      </p:sp>
    </p:spTree>
    <p:extLst>
      <p:ext uri="{BB962C8B-B14F-4D97-AF65-F5344CB8AC3E}">
        <p14:creationId xmlns:p14="http://schemas.microsoft.com/office/powerpoint/2010/main" val="330088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Quadratic graphs have a term with the highest order of 2, </a:t>
            </a:r>
            <a:r>
              <a:rPr lang="en-GB" dirty="0" err="1"/>
              <a:t>ie</a:t>
            </a:r>
            <a:r>
              <a:rPr lang="en-GB" dirty="0"/>
              <a:t> something squared.  It might just be x squared or 5x squared but it cannot have any index in the equation that is greater than 2.  However, it must have a term that is an x squared or something squared term.</a:t>
            </a:r>
          </a:p>
          <a:p>
            <a:endParaRPr lang="en-GB" dirty="0"/>
          </a:p>
          <a:p>
            <a:r>
              <a:rPr lang="en-GB" dirty="0"/>
              <a:t>The shape of a quadratic graph is called a parabola.  It is like a U shaped graph.</a:t>
            </a:r>
          </a:p>
          <a:p>
            <a:endParaRPr lang="en-GB" dirty="0"/>
          </a:p>
          <a:p>
            <a:r>
              <a:rPr lang="en-GB" dirty="0"/>
              <a:t>A graph of x squared has a single line of symmetry – that is the y axis..  It touches the axes at the origin (0,0) and the gradient alters as you move further away from x = zero.</a:t>
            </a:r>
          </a:p>
          <a:p>
            <a:endParaRPr lang="en-GB" dirty="0"/>
          </a:p>
          <a:p>
            <a:r>
              <a:rPr lang="en-GB" dirty="0"/>
              <a:t>Unlike some functions, a quadratic has a value at x=0 and so it is a continuous function.</a:t>
            </a:r>
          </a:p>
          <a:p>
            <a:endParaRPr lang="en-GB" dirty="0"/>
          </a:p>
          <a:p>
            <a:r>
              <a:rPr lang="en-GB" dirty="0"/>
              <a:t>The first term in a quadratic is Ay X squared and that could be the only term.  The bottom of the parabola is called the turning point or the stationary point.  You can work the co-ordinates of this point by using the completing the square method on the original equation.</a:t>
            </a:r>
          </a:p>
          <a:p>
            <a:endParaRPr lang="en-GB" dirty="0"/>
          </a:p>
        </p:txBody>
      </p:sp>
      <p:sp>
        <p:nvSpPr>
          <p:cNvPr id="4" name="Slide Number Placeholder 3"/>
          <p:cNvSpPr>
            <a:spLocks noGrp="1"/>
          </p:cNvSpPr>
          <p:nvPr>
            <p:ph type="sldNum" sz="quarter" idx="5"/>
          </p:nvPr>
        </p:nvSpPr>
        <p:spPr/>
        <p:txBody>
          <a:bodyPr/>
          <a:lstStyle/>
          <a:p>
            <a:fld id="{8CDCC65F-0041-473B-8D8D-AAE6A925681A}" type="slidenum">
              <a:rPr lang="en-GB" smtClean="0"/>
              <a:t>9</a:t>
            </a:fld>
            <a:endParaRPr lang="en-GB"/>
          </a:p>
        </p:txBody>
      </p:sp>
    </p:spTree>
    <p:extLst>
      <p:ext uri="{BB962C8B-B14F-4D97-AF65-F5344CB8AC3E}">
        <p14:creationId xmlns:p14="http://schemas.microsoft.com/office/powerpoint/2010/main" val="141710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64F7-75BC-F976-A8DE-DB6F75416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624830-7F3E-93C7-53EA-1BE6451986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9DA8BD-E9BB-6011-82F8-182F6097C595}"/>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5" name="Footer Placeholder 4">
            <a:extLst>
              <a:ext uri="{FF2B5EF4-FFF2-40B4-BE49-F238E27FC236}">
                <a16:creationId xmlns:a16="http://schemas.microsoft.com/office/drawing/2014/main" id="{47C05EF2-88B3-9F0E-2C85-714A737457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9B1499-3DA5-F41F-285F-C0D202165257}"/>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168163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958D-1DFA-CBA2-622A-C866B58933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CCB9D7-B2D3-100B-2A98-87F44450C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E64DF2-916A-24A4-E9B2-35F6A4396E04}"/>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5" name="Footer Placeholder 4">
            <a:extLst>
              <a:ext uri="{FF2B5EF4-FFF2-40B4-BE49-F238E27FC236}">
                <a16:creationId xmlns:a16="http://schemas.microsoft.com/office/drawing/2014/main" id="{CE600E61-F22B-826B-06F9-6F5A5F4533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5233C2-F687-85C0-3AC6-F923738FFD4A}"/>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197444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1CD94-E659-C0CE-1A90-FF0466266B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5CBC2E-888A-3F8C-0893-44796D87E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6AA74-CDA3-507C-BFD2-0E394C4D25A6}"/>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5" name="Footer Placeholder 4">
            <a:extLst>
              <a:ext uri="{FF2B5EF4-FFF2-40B4-BE49-F238E27FC236}">
                <a16:creationId xmlns:a16="http://schemas.microsoft.com/office/drawing/2014/main" id="{74A3D571-5699-C5CC-484E-E7D544DC12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28348-65F0-D7B2-0EBB-CEEB0ECFB214}"/>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261485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C5F5-4566-F8D6-9ED2-C998278DFC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8221D6-5BBE-3E8A-8B3B-F1AF17CD52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CF20F6-DDB1-08EC-FDD7-42D6E7E4A540}"/>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5" name="Footer Placeholder 4">
            <a:extLst>
              <a:ext uri="{FF2B5EF4-FFF2-40B4-BE49-F238E27FC236}">
                <a16:creationId xmlns:a16="http://schemas.microsoft.com/office/drawing/2014/main" id="{A711C2E5-6F52-FA1A-E67D-31FCA0C434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9B4FF-C16D-F5F2-43E0-6508B4C20D04}"/>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348843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16-348C-FB09-4BB9-6F7C223EFE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29B3FD-D2CB-5636-84C3-E5E7F42697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840BA-25BE-75EC-8A50-23D60178B8AF}"/>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5" name="Footer Placeholder 4">
            <a:extLst>
              <a:ext uri="{FF2B5EF4-FFF2-40B4-BE49-F238E27FC236}">
                <a16:creationId xmlns:a16="http://schemas.microsoft.com/office/drawing/2014/main" id="{47FBA264-0784-F9FD-DD34-DF5CC12642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786A5-610D-20B8-EB68-1E3F2EFDE141}"/>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289194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A285-998E-34DA-8592-DE1E338DB2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685A3A-06B8-50F9-038F-3788FCC926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720043-E706-351E-3FB9-194788874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11446CF-B0A5-9F93-6A4B-2707551EC2A7}"/>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6" name="Footer Placeholder 5">
            <a:extLst>
              <a:ext uri="{FF2B5EF4-FFF2-40B4-BE49-F238E27FC236}">
                <a16:creationId xmlns:a16="http://schemas.microsoft.com/office/drawing/2014/main" id="{1E2551C9-57E2-A3D9-1572-9C1B28AAF3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7A033C-6260-619C-8364-03EABFB6471F}"/>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360748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8157-17CD-5519-8C8F-1CF057E94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7DB70E-92CC-25C6-1DDC-C2C87D7C8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1F06D8-A89D-0678-2E39-5B5F1E8A5E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90964F-27D2-22B4-C2A0-9ABC1403EA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C30B2-1652-9C66-5664-E76737D413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92A8AC-2894-FBF2-DF8D-45B525948093}"/>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8" name="Footer Placeholder 7">
            <a:extLst>
              <a:ext uri="{FF2B5EF4-FFF2-40B4-BE49-F238E27FC236}">
                <a16:creationId xmlns:a16="http://schemas.microsoft.com/office/drawing/2014/main" id="{577FB951-E5A8-EA7C-059A-C44C638F21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845423-FDE1-7925-3D2B-658F7C91D18C}"/>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172868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2652-4ABB-1BE1-A9D4-A6A60D558A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685FE2-4E51-2F02-F36F-DE136C6C62D7}"/>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4" name="Footer Placeholder 3">
            <a:extLst>
              <a:ext uri="{FF2B5EF4-FFF2-40B4-BE49-F238E27FC236}">
                <a16:creationId xmlns:a16="http://schemas.microsoft.com/office/drawing/2014/main" id="{B89696AA-7B32-B47F-187B-D06ADF09D1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9AE988-BFDD-D9CB-9660-4DE1F40B68FE}"/>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83499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5F355-0F90-7DE0-6667-533779176133}"/>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3" name="Footer Placeholder 2">
            <a:extLst>
              <a:ext uri="{FF2B5EF4-FFF2-40B4-BE49-F238E27FC236}">
                <a16:creationId xmlns:a16="http://schemas.microsoft.com/office/drawing/2014/main" id="{995C67E7-E121-B828-7D53-BD6E67DF98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A1E35C-4C8A-694A-B7F6-E5A9C1E106A2}"/>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45220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437F-D4F8-E7B2-6107-AC500042A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B6B5C-4F36-C71F-D70C-DB117BD83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34277E-7E1E-491F-0A3F-AE632F05D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AE291-1822-AA5E-2251-7F67E4A51C88}"/>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6" name="Footer Placeholder 5">
            <a:extLst>
              <a:ext uri="{FF2B5EF4-FFF2-40B4-BE49-F238E27FC236}">
                <a16:creationId xmlns:a16="http://schemas.microsoft.com/office/drawing/2014/main" id="{E6351D92-AB21-BC68-016D-339615AAB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5627AF-C118-3D9F-1BB0-0DD89C0BCE33}"/>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250280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41305-B946-8D24-81A8-9081ED8826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E3A002-46E4-FB64-6B18-BDDC1F801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2C675C-ECFE-9468-EBB4-8FE1A515D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FE4B2-CAA3-4862-6E63-5494CDD6C943}"/>
              </a:ext>
            </a:extLst>
          </p:cNvPr>
          <p:cNvSpPr>
            <a:spLocks noGrp="1"/>
          </p:cNvSpPr>
          <p:nvPr>
            <p:ph type="dt" sz="half" idx="10"/>
          </p:nvPr>
        </p:nvSpPr>
        <p:spPr>
          <a:xfrm>
            <a:off x="838200" y="6356350"/>
            <a:ext cx="2743200" cy="365125"/>
          </a:xfrm>
          <a:prstGeom prst="rect">
            <a:avLst/>
          </a:prstGeom>
        </p:spPr>
        <p:txBody>
          <a:bodyPr/>
          <a:lstStyle/>
          <a:p>
            <a:fld id="{3909893A-4D3F-4719-B698-F8BDB8380A05}" type="datetimeFigureOut">
              <a:rPr lang="en-GB" smtClean="0"/>
              <a:t>21/02/2026</a:t>
            </a:fld>
            <a:endParaRPr lang="en-GB"/>
          </a:p>
        </p:txBody>
      </p:sp>
      <p:sp>
        <p:nvSpPr>
          <p:cNvPr id="6" name="Footer Placeholder 5">
            <a:extLst>
              <a:ext uri="{FF2B5EF4-FFF2-40B4-BE49-F238E27FC236}">
                <a16:creationId xmlns:a16="http://schemas.microsoft.com/office/drawing/2014/main" id="{C8F28067-2D24-FA43-B662-29D35A244F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C51485-2CC3-344B-84B2-A44B764B55B1}"/>
              </a:ext>
            </a:extLst>
          </p:cNvPr>
          <p:cNvSpPr>
            <a:spLocks noGrp="1"/>
          </p:cNvSpPr>
          <p:nvPr>
            <p:ph type="sldNum" sz="quarter" idx="12"/>
          </p:nvPr>
        </p:nvSpPr>
        <p:spPr/>
        <p:txBody>
          <a:bodyPr/>
          <a:lstStyle/>
          <a:p>
            <a:fld id="{707118FD-324F-49F6-8C38-D0ABC84ADA08}" type="slidenum">
              <a:rPr lang="en-GB" smtClean="0"/>
              <a:t>‹#›</a:t>
            </a:fld>
            <a:endParaRPr lang="en-GB"/>
          </a:p>
        </p:txBody>
      </p:sp>
    </p:spTree>
    <p:extLst>
      <p:ext uri="{BB962C8B-B14F-4D97-AF65-F5344CB8AC3E}">
        <p14:creationId xmlns:p14="http://schemas.microsoft.com/office/powerpoint/2010/main" val="4010635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9AAC80-08BB-0CB1-4956-3A664EE41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6BF84AF-A20B-0C7A-747C-96FFFDDE9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DC0BE944-57D4-4BE3-B2A1-0BC043699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www.achildsguideto.com</a:t>
            </a:r>
          </a:p>
        </p:txBody>
      </p:sp>
      <p:sp>
        <p:nvSpPr>
          <p:cNvPr id="6" name="Slide Number Placeholder 5">
            <a:extLst>
              <a:ext uri="{FF2B5EF4-FFF2-40B4-BE49-F238E27FC236}">
                <a16:creationId xmlns:a16="http://schemas.microsoft.com/office/drawing/2014/main" id="{1D2A27B9-7E12-256B-CE96-5068A8BFF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118FD-324F-49F6-8C38-D0ABC84ADA08}" type="slidenum">
              <a:rPr lang="en-GB" smtClean="0"/>
              <a:t>‹#›</a:t>
            </a:fld>
            <a:endParaRPr lang="en-GB"/>
          </a:p>
        </p:txBody>
      </p:sp>
      <p:pic>
        <p:nvPicPr>
          <p:cNvPr id="8" name="Picture 7">
            <a:extLst>
              <a:ext uri="{FF2B5EF4-FFF2-40B4-BE49-F238E27FC236}">
                <a16:creationId xmlns:a16="http://schemas.microsoft.com/office/drawing/2014/main" id="{A9CBBABC-5777-45F7-23CA-8C05D4E75E8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9666" y="6163409"/>
            <a:ext cx="618534" cy="618534"/>
          </a:xfrm>
          <a:prstGeom prst="rect">
            <a:avLst/>
          </a:prstGeom>
        </p:spPr>
      </p:pic>
    </p:spTree>
    <p:extLst>
      <p:ext uri="{BB962C8B-B14F-4D97-AF65-F5344CB8AC3E}">
        <p14:creationId xmlns:p14="http://schemas.microsoft.com/office/powerpoint/2010/main" val="109282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1DAD-E002-D1BC-D2C4-33E6981627D1}"/>
              </a:ext>
            </a:extLst>
          </p:cNvPr>
          <p:cNvSpPr>
            <a:spLocks noGrp="1"/>
          </p:cNvSpPr>
          <p:nvPr>
            <p:ph type="ctrTitle"/>
          </p:nvPr>
        </p:nvSpPr>
        <p:spPr/>
        <p:txBody>
          <a:bodyPr/>
          <a:lstStyle/>
          <a:p>
            <a:r>
              <a:rPr lang="en-GB" dirty="0"/>
              <a:t>Graphs</a:t>
            </a:r>
          </a:p>
        </p:txBody>
      </p:sp>
      <p:sp>
        <p:nvSpPr>
          <p:cNvPr id="3" name="Subtitle 2">
            <a:extLst>
              <a:ext uri="{FF2B5EF4-FFF2-40B4-BE49-F238E27FC236}">
                <a16:creationId xmlns:a16="http://schemas.microsoft.com/office/drawing/2014/main" id="{39FA5208-0619-B255-6B65-26D2A50986E9}"/>
              </a:ext>
            </a:extLst>
          </p:cNvPr>
          <p:cNvSpPr>
            <a:spLocks noGrp="1"/>
          </p:cNvSpPr>
          <p:nvPr>
            <p:ph type="subTitle" idx="1"/>
          </p:nvPr>
        </p:nvSpPr>
        <p:spPr/>
        <p:txBody>
          <a:bodyPr/>
          <a:lstStyle/>
          <a:p>
            <a:r>
              <a:rPr lang="en-GB" dirty="0"/>
              <a:t>How to translate equations into graphs and vice versa</a:t>
            </a:r>
          </a:p>
          <a:p>
            <a:r>
              <a:rPr lang="en-GB" b="1" i="1" dirty="0">
                <a:solidFill>
                  <a:srgbClr val="FF0000"/>
                </a:solidFill>
              </a:rPr>
              <a:t>Make sure you read the notes</a:t>
            </a:r>
          </a:p>
        </p:txBody>
      </p:sp>
    </p:spTree>
    <p:extLst>
      <p:ext uri="{BB962C8B-B14F-4D97-AF65-F5344CB8AC3E}">
        <p14:creationId xmlns:p14="http://schemas.microsoft.com/office/powerpoint/2010/main" val="1337772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41C5-C7CD-1FE7-BC4A-349D40096586}"/>
              </a:ext>
            </a:extLst>
          </p:cNvPr>
          <p:cNvSpPr>
            <a:spLocks noGrp="1"/>
          </p:cNvSpPr>
          <p:nvPr>
            <p:ph type="title"/>
          </p:nvPr>
        </p:nvSpPr>
        <p:spPr/>
        <p:txBody>
          <a:bodyPr/>
          <a:lstStyle/>
          <a:p>
            <a:r>
              <a:rPr lang="en-GB" dirty="0"/>
              <a:t>Quadratic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284379-7FF2-3A8E-360A-9B3A43EC8A02}"/>
                  </a:ext>
                </a:extLst>
              </p:cNvPr>
              <p:cNvSpPr>
                <a:spLocks noGrp="1"/>
              </p:cNvSpPr>
              <p:nvPr>
                <p:ph idx="1"/>
              </p:nvPr>
            </p:nvSpPr>
            <p:spPr>
              <a:xfrm>
                <a:off x="4757530" y="1825625"/>
                <a:ext cx="6596270" cy="4351338"/>
              </a:xfrm>
            </p:spPr>
            <p:txBody>
              <a:bodyPr/>
              <a:lstStyle/>
              <a:p>
                <a:r>
                  <a:rPr lang="en-GB" dirty="0"/>
                  <a:t>The graph </a:t>
                </a:r>
                <a14:m>
                  <m:oMath xmlns:m="http://schemas.openxmlformats.org/officeDocument/2006/math">
                    <m:r>
                      <m:rPr>
                        <m:sty m:val="p"/>
                      </m:rPr>
                      <a:rPr lang="en-GB" b="0" i="0" smtClean="0">
                        <a:latin typeface="Cambria Math" panose="02040503050406030204" pitchFamily="18" charset="0"/>
                      </a:rPr>
                      <m:t>y</m:t>
                    </m:r>
                    <m:r>
                      <a:rPr lang="en-GB" b="0" i="0" smtClean="0">
                        <a:latin typeface="Cambria Math" panose="02040503050406030204" pitchFamily="18" charset="0"/>
                      </a:rPr>
                      <m:t>=</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is like a reflection of the graph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r>
                  <a:rPr lang="en-GB" dirty="0"/>
                  <a:t>In this case, the stationary point or turning point is the maximum value of y </a:t>
                </a:r>
                <a:r>
                  <a:rPr lang="en-GB" dirty="0" err="1"/>
                  <a:t>ie</a:t>
                </a:r>
                <a:r>
                  <a:rPr lang="en-GB" dirty="0"/>
                  <a:t> zero.</a:t>
                </a:r>
              </a:p>
              <a:p>
                <a:r>
                  <a:rPr lang="en-GB" dirty="0"/>
                  <a:t>On this graph, there is only one solution or root.</a:t>
                </a:r>
              </a:p>
              <a:p>
                <a:endParaRPr lang="en-GB" dirty="0"/>
              </a:p>
            </p:txBody>
          </p:sp>
        </mc:Choice>
        <mc:Fallback xmlns="">
          <p:sp>
            <p:nvSpPr>
              <p:cNvPr id="3" name="Content Placeholder 2">
                <a:extLst>
                  <a:ext uri="{FF2B5EF4-FFF2-40B4-BE49-F238E27FC236}">
                    <a16:creationId xmlns:a16="http://schemas.microsoft.com/office/drawing/2014/main" id="{B4284379-7FF2-3A8E-360A-9B3A43EC8A02}"/>
                  </a:ext>
                </a:extLst>
              </p:cNvPr>
              <p:cNvSpPr>
                <a:spLocks noGrp="1" noRot="1" noChangeAspect="1" noMove="1" noResize="1" noEditPoints="1" noAdjustHandles="1" noChangeArrowheads="1" noChangeShapeType="1" noTextEdit="1"/>
              </p:cNvSpPr>
              <p:nvPr>
                <p:ph idx="1"/>
              </p:nvPr>
            </p:nvSpPr>
            <p:spPr>
              <a:xfrm>
                <a:off x="4757530" y="1825625"/>
                <a:ext cx="6596270" cy="4351338"/>
              </a:xfrm>
              <a:blipFill>
                <a:blip r:embed="rId3"/>
                <a:stretch>
                  <a:fillRect l="-1662" t="-2241" r="-2770"/>
                </a:stretch>
              </a:blipFill>
            </p:spPr>
            <p:txBody>
              <a:bodyPr/>
              <a:lstStyle/>
              <a:p>
                <a:r>
                  <a:rPr lang="en-GB">
                    <a:noFill/>
                  </a:rPr>
                  <a:t> </a:t>
                </a:r>
              </a:p>
            </p:txBody>
          </p:sp>
        </mc:Fallback>
      </mc:AlternateContent>
      <p:pic>
        <p:nvPicPr>
          <p:cNvPr id="4" name="Content Placeholder 4">
            <a:extLst>
              <a:ext uri="{FF2B5EF4-FFF2-40B4-BE49-F238E27FC236}">
                <a16:creationId xmlns:a16="http://schemas.microsoft.com/office/drawing/2014/main" id="{C99BD293-6356-E484-D85E-31AE6FC750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058" y="1690688"/>
            <a:ext cx="2604846" cy="4433554"/>
          </a:xfrm>
          <a:prstGeom prst="rect">
            <a:avLst/>
          </a:prstGeom>
        </p:spPr>
      </p:pic>
    </p:spTree>
    <p:extLst>
      <p:ext uri="{BB962C8B-B14F-4D97-AF65-F5344CB8AC3E}">
        <p14:creationId xmlns:p14="http://schemas.microsoft.com/office/powerpoint/2010/main" val="213675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F7C87F0-5268-55EB-3DB3-77B1F6969819}"/>
                  </a:ext>
                </a:extLst>
              </p:cNvPr>
              <p:cNvSpPr>
                <a:spLocks noGrp="1"/>
              </p:cNvSpPr>
              <p:nvPr>
                <p:ph type="title"/>
              </p:nvPr>
            </p:nvSpPr>
            <p:spPr/>
            <p:txBody>
              <a:bodyPr/>
              <a:lstStyle/>
              <a:p>
                <a:r>
                  <a:rPr lang="en-GB" dirty="0"/>
                  <a:t>Quadratic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oMath>
                </a14:m>
                <a:endParaRPr lang="en-GB" dirty="0"/>
              </a:p>
            </p:txBody>
          </p:sp>
        </mc:Choice>
        <mc:Fallback xmlns="">
          <p:sp>
            <p:nvSpPr>
              <p:cNvPr id="2" name="Title 1">
                <a:extLst>
                  <a:ext uri="{FF2B5EF4-FFF2-40B4-BE49-F238E27FC236}">
                    <a16:creationId xmlns:a16="http://schemas.microsoft.com/office/drawing/2014/main" id="{DF7C87F0-5268-55EB-3DB3-77B1F6969819}"/>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E35E1C-26B9-FB89-4145-3C5AA64D27CD}"/>
                  </a:ext>
                </a:extLst>
              </p:cNvPr>
              <p:cNvSpPr>
                <a:spLocks noGrp="1"/>
              </p:cNvSpPr>
              <p:nvPr>
                <p:ph idx="1"/>
              </p:nvPr>
            </p:nvSpPr>
            <p:spPr>
              <a:xfrm>
                <a:off x="6241774" y="1825625"/>
                <a:ext cx="5112026" cy="4351338"/>
              </a:xfrm>
            </p:spPr>
            <p:txBody>
              <a:bodyPr>
                <a:normAutofit fontScale="92500" lnSpcReduction="10000"/>
              </a:bodyPr>
              <a:lstStyle/>
              <a:p>
                <a:r>
                  <a:rPr lang="en-GB" dirty="0"/>
                  <a:t>The shape of this graph is just a parabola, just as for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a:t>
                </a:r>
              </a:p>
              <a:p>
                <a:r>
                  <a:rPr lang="en-GB" dirty="0"/>
                  <a:t>The effect of the -3 is to translate the graph or move the graph so that the line cuts through the y axis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oMath>
                </a14:m>
                <a:r>
                  <a:rPr lang="en-GB" dirty="0"/>
                  <a:t>.</a:t>
                </a:r>
              </a:p>
              <a:p>
                <a:r>
                  <a:rPr lang="en-GB" dirty="0"/>
                  <a:t>The y axis is still the line of symmetry for the function.</a:t>
                </a:r>
              </a:p>
              <a:p>
                <a:r>
                  <a:rPr lang="en-GB" dirty="0"/>
                  <a:t>The roots of the graph are at </a:t>
                </a:r>
                <a14:m>
                  <m:oMath xmlns:m="http://schemas.openxmlformats.org/officeDocument/2006/math">
                    <m:r>
                      <a:rPr lang="en-GB" i="1" smtClean="0">
                        <a:latin typeface="Cambria Math" panose="02040503050406030204" pitchFamily="18" charset="0"/>
                        <a:ea typeface="Cambria Math" panose="02040503050406030204" pitchFamily="18" charset="0"/>
                      </a:rPr>
                      <m:t>±</m:t>
                    </m:r>
                    <m:rad>
                      <m:radPr>
                        <m:degHide m:val="on"/>
                        <m:ctrlPr>
                          <a:rPr lang="en-GB"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3</m:t>
                        </m:r>
                      </m:e>
                    </m:rad>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1.7…</m:t>
                    </m:r>
                  </m:oMath>
                </a14:m>
                <a:r>
                  <a:rPr lang="en-GB" dirty="0"/>
                  <a:t> which can be found using the equation or completing the square.</a:t>
                </a:r>
              </a:p>
            </p:txBody>
          </p:sp>
        </mc:Choice>
        <mc:Fallback xmlns="">
          <p:sp>
            <p:nvSpPr>
              <p:cNvPr id="3" name="Content Placeholder 2">
                <a:extLst>
                  <a:ext uri="{FF2B5EF4-FFF2-40B4-BE49-F238E27FC236}">
                    <a16:creationId xmlns:a16="http://schemas.microsoft.com/office/drawing/2014/main" id="{DAE35E1C-26B9-FB89-4145-3C5AA64D27CD}"/>
                  </a:ext>
                </a:extLst>
              </p:cNvPr>
              <p:cNvSpPr>
                <a:spLocks noGrp="1" noRot="1" noChangeAspect="1" noMove="1" noResize="1" noEditPoints="1" noAdjustHandles="1" noChangeArrowheads="1" noChangeShapeType="1" noTextEdit="1"/>
              </p:cNvSpPr>
              <p:nvPr>
                <p:ph idx="1"/>
              </p:nvPr>
            </p:nvSpPr>
            <p:spPr>
              <a:xfrm>
                <a:off x="6241774" y="1825625"/>
                <a:ext cx="5112026" cy="4351338"/>
              </a:xfrm>
              <a:blipFill>
                <a:blip r:embed="rId4"/>
                <a:stretch>
                  <a:fillRect l="-1907" t="-2801" b="-2801"/>
                </a:stretch>
              </a:blipFill>
            </p:spPr>
            <p:txBody>
              <a:bodyPr/>
              <a:lstStyle/>
              <a:p>
                <a:r>
                  <a:rPr lang="en-GB">
                    <a:noFill/>
                  </a:rPr>
                  <a:t> </a:t>
                </a:r>
              </a:p>
            </p:txBody>
          </p:sp>
        </mc:Fallback>
      </mc:AlternateContent>
      <p:pic>
        <p:nvPicPr>
          <p:cNvPr id="4" name="Content Placeholder 4">
            <a:extLst>
              <a:ext uri="{FF2B5EF4-FFF2-40B4-BE49-F238E27FC236}">
                <a16:creationId xmlns:a16="http://schemas.microsoft.com/office/drawing/2014/main" id="{8FA291FA-6213-4215-C03E-1ADC4C840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153" y="1577009"/>
            <a:ext cx="4799221" cy="4637709"/>
          </a:xfrm>
          <a:prstGeom prst="rect">
            <a:avLst/>
          </a:prstGeom>
        </p:spPr>
      </p:pic>
    </p:spTree>
    <p:extLst>
      <p:ext uri="{BB962C8B-B14F-4D97-AF65-F5344CB8AC3E}">
        <p14:creationId xmlns:p14="http://schemas.microsoft.com/office/powerpoint/2010/main" val="2928191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354035F-F40E-629A-D623-096ECB2ACD0E}"/>
                  </a:ext>
                </a:extLst>
              </p:cNvPr>
              <p:cNvSpPr>
                <a:spLocks noGrp="1"/>
              </p:cNvSpPr>
              <p:nvPr>
                <p:ph type="title"/>
              </p:nvPr>
            </p:nvSpPr>
            <p:spPr/>
            <p:txBody>
              <a:bodyPr/>
              <a:lstStyle/>
              <a:p>
                <a:r>
                  <a:rPr lang="en-GB" b="0" dirty="0"/>
                  <a:t>Quadratic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oMath>
                </a14:m>
                <a:endParaRPr lang="en-GB" dirty="0"/>
              </a:p>
            </p:txBody>
          </p:sp>
        </mc:Choice>
        <mc:Fallback xmlns="">
          <p:sp>
            <p:nvSpPr>
              <p:cNvPr id="2" name="Title 1">
                <a:extLst>
                  <a:ext uri="{FF2B5EF4-FFF2-40B4-BE49-F238E27FC236}">
                    <a16:creationId xmlns:a16="http://schemas.microsoft.com/office/drawing/2014/main" id="{D354035F-F40E-629A-D623-096ECB2ACD0E}"/>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C4501B-7A38-BA3F-D281-8A357DFC81C8}"/>
                  </a:ext>
                </a:extLst>
              </p:cNvPr>
              <p:cNvSpPr>
                <a:spLocks noGrp="1"/>
              </p:cNvSpPr>
              <p:nvPr>
                <p:ph idx="1"/>
              </p:nvPr>
            </p:nvSpPr>
            <p:spPr>
              <a:xfrm>
                <a:off x="5393634" y="1825625"/>
                <a:ext cx="5960165" cy="4351338"/>
              </a:xfrm>
            </p:spPr>
            <p:txBody>
              <a:bodyPr/>
              <a:lstStyle/>
              <a:p>
                <a:r>
                  <a:rPr lang="en-GB" dirty="0"/>
                  <a:t>This graph retains the parabola shape from the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𝑥</m:t>
                        </m:r>
                      </m:e>
                      <m:sup>
                        <m:r>
                          <a:rPr lang="en-GB" i="1" smtClean="0">
                            <a:latin typeface="Cambria Math" panose="02040503050406030204" pitchFamily="18" charset="0"/>
                          </a:rPr>
                          <m:t>2</m:t>
                        </m:r>
                      </m:sup>
                    </m:sSup>
                  </m:oMath>
                </a14:m>
                <a:r>
                  <a:rPr lang="en-GB" dirty="0"/>
                  <a:t> part of the function.</a:t>
                </a:r>
              </a:p>
              <a:p>
                <a:r>
                  <a:rPr lang="en-GB" dirty="0"/>
                  <a:t>The effect of the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is to move the graph to the right, half the distance of the b co-efficient.</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BEC4501B-7A38-BA3F-D281-8A357DFC81C8}"/>
                  </a:ext>
                </a:extLst>
              </p:cNvPr>
              <p:cNvSpPr>
                <a:spLocks noGrp="1" noRot="1" noChangeAspect="1" noMove="1" noResize="1" noEditPoints="1" noAdjustHandles="1" noChangeArrowheads="1" noChangeShapeType="1" noTextEdit="1"/>
              </p:cNvSpPr>
              <p:nvPr>
                <p:ph idx="1"/>
              </p:nvPr>
            </p:nvSpPr>
            <p:spPr>
              <a:xfrm>
                <a:off x="5393634" y="1825625"/>
                <a:ext cx="5960165" cy="4351338"/>
              </a:xfrm>
              <a:blipFill>
                <a:blip r:embed="rId4"/>
                <a:stretch>
                  <a:fillRect l="-1842" t="-2241" r="-2252"/>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5A92CB55-2B0E-E816-7416-2E98934DC2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61" y="2091690"/>
            <a:ext cx="2796540" cy="2674620"/>
          </a:xfrm>
          <a:prstGeom prst="rect">
            <a:avLst/>
          </a:prstGeom>
        </p:spPr>
      </p:pic>
    </p:spTree>
    <p:extLst>
      <p:ext uri="{BB962C8B-B14F-4D97-AF65-F5344CB8AC3E}">
        <p14:creationId xmlns:p14="http://schemas.microsoft.com/office/powerpoint/2010/main" val="247054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303C4A2-705D-9EAD-C4C3-DA668BAA5EA1}"/>
                  </a:ext>
                </a:extLst>
              </p:cNvPr>
              <p:cNvSpPr>
                <a:spLocks noGrp="1"/>
              </p:cNvSpPr>
              <p:nvPr>
                <p:ph type="title"/>
              </p:nvPr>
            </p:nvSpPr>
            <p:spPr/>
            <p:txBody>
              <a:bodyPr/>
              <a:lstStyle/>
              <a:p>
                <a:r>
                  <a:rPr lang="en-GB" dirty="0"/>
                  <a:t>Quadratic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2" name="Title 1">
                <a:extLst>
                  <a:ext uri="{FF2B5EF4-FFF2-40B4-BE49-F238E27FC236}">
                    <a16:creationId xmlns:a16="http://schemas.microsoft.com/office/drawing/2014/main" id="{6303C4A2-705D-9EAD-C4C3-DA668BAA5EA1}"/>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9C543E-6FD1-D93E-6BC6-FEDE33AC7C3E}"/>
                  </a:ext>
                </a:extLst>
              </p:cNvPr>
              <p:cNvSpPr>
                <a:spLocks noGrp="1"/>
              </p:cNvSpPr>
              <p:nvPr>
                <p:ph idx="1"/>
              </p:nvPr>
            </p:nvSpPr>
            <p:spPr>
              <a:xfrm>
                <a:off x="6096000" y="1825625"/>
                <a:ext cx="5257800" cy="4351338"/>
              </a:xfrm>
            </p:spPr>
            <p:txBody>
              <a:bodyPr>
                <a:normAutofit lnSpcReduction="10000"/>
              </a:bodyPr>
              <a:lstStyle/>
              <a:p>
                <a:r>
                  <a:rPr lang="en-GB" dirty="0"/>
                  <a:t>The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𝑥</m:t>
                        </m:r>
                      </m:e>
                      <m:sup>
                        <m:r>
                          <a:rPr lang="en-GB" i="1" smtClean="0">
                            <a:latin typeface="Cambria Math" panose="02040503050406030204" pitchFamily="18" charset="0"/>
                          </a:rPr>
                          <m:t>2</m:t>
                        </m:r>
                      </m:sup>
                    </m:sSup>
                  </m:oMath>
                </a14:m>
                <a:r>
                  <a:rPr lang="en-GB" dirty="0"/>
                  <a:t> part of the equation maintains the parabola</a:t>
                </a:r>
              </a:p>
              <a:p>
                <a:r>
                  <a:rPr lang="en-GB" dirty="0"/>
                  <a:t>The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leads to the parabola translating to the left so that the line of symmetry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𝑏</m:t>
                        </m:r>
                      </m:num>
                      <m:den>
                        <m:r>
                          <a:rPr lang="en-GB" b="0" i="1" smtClean="0">
                            <a:latin typeface="Cambria Math" panose="02040503050406030204" pitchFamily="18" charset="0"/>
                          </a:rPr>
                          <m:t>2</m:t>
                        </m:r>
                      </m:den>
                    </m:f>
                  </m:oMath>
                </a14:m>
                <a:r>
                  <a:rPr lang="en-GB" dirty="0"/>
                  <a:t> which is something you may have picked up when completing the square.</a:t>
                </a:r>
              </a:p>
              <a:p>
                <a:r>
                  <a:rPr lang="en-GB" dirty="0"/>
                  <a:t>The </a:t>
                </a:r>
                <a14:m>
                  <m:oMath xmlns:m="http://schemas.openxmlformats.org/officeDocument/2006/math">
                    <m:r>
                      <a:rPr lang="en-GB" b="0" i="1" smtClean="0">
                        <a:latin typeface="Cambria Math" panose="02040503050406030204" pitchFamily="18" charset="0"/>
                      </a:rPr>
                      <m:t>−1</m:t>
                    </m:r>
                  </m:oMath>
                </a14:m>
                <a:r>
                  <a:rPr lang="en-GB" dirty="0"/>
                  <a:t> part of the equation translates the graph down so that the graph runs through the y-axis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m:t>
                    </m:r>
                  </m:oMath>
                </a14:m>
                <a:endParaRPr lang="en-GB" dirty="0"/>
              </a:p>
            </p:txBody>
          </p:sp>
        </mc:Choice>
        <mc:Fallback xmlns="">
          <p:sp>
            <p:nvSpPr>
              <p:cNvPr id="3" name="Content Placeholder 2">
                <a:extLst>
                  <a:ext uri="{FF2B5EF4-FFF2-40B4-BE49-F238E27FC236}">
                    <a16:creationId xmlns:a16="http://schemas.microsoft.com/office/drawing/2014/main" id="{399C543E-6FD1-D93E-6BC6-FEDE33AC7C3E}"/>
                  </a:ext>
                </a:extLst>
              </p:cNvPr>
              <p:cNvSpPr>
                <a:spLocks noGrp="1" noRot="1" noChangeAspect="1" noMove="1" noResize="1" noEditPoints="1" noAdjustHandles="1" noChangeArrowheads="1" noChangeShapeType="1" noTextEdit="1"/>
              </p:cNvSpPr>
              <p:nvPr>
                <p:ph idx="1"/>
              </p:nvPr>
            </p:nvSpPr>
            <p:spPr>
              <a:xfrm>
                <a:off x="6096000" y="1825625"/>
                <a:ext cx="5257800" cy="4351338"/>
              </a:xfrm>
              <a:blipFill>
                <a:blip r:embed="rId4"/>
                <a:stretch>
                  <a:fillRect l="-2086" t="-3081" r="-2202" b="-182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6E394AD8-48C8-0ECE-26E1-14CC3E706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90687"/>
            <a:ext cx="4316896" cy="4340043"/>
          </a:xfrm>
          <a:prstGeom prst="rect">
            <a:avLst/>
          </a:prstGeom>
        </p:spPr>
      </p:pic>
    </p:spTree>
    <p:extLst>
      <p:ext uri="{BB962C8B-B14F-4D97-AF65-F5344CB8AC3E}">
        <p14:creationId xmlns:p14="http://schemas.microsoft.com/office/powerpoint/2010/main" val="187748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0F5D4FC-E646-E618-3DB4-04D2D339CA6B}"/>
                  </a:ext>
                </a:extLst>
              </p:cNvPr>
              <p:cNvSpPr>
                <a:spLocks noGrp="1"/>
              </p:cNvSpPr>
              <p:nvPr>
                <p:ph type="title"/>
              </p:nvPr>
            </p:nvSpPr>
            <p:spPr/>
            <p:txBody>
              <a:bodyPr/>
              <a:lstStyle/>
              <a:p>
                <a:r>
                  <a:rPr lang="en-GB" dirty="0"/>
                  <a:t>Quadratic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2" name="Title 1">
                <a:extLst>
                  <a:ext uri="{FF2B5EF4-FFF2-40B4-BE49-F238E27FC236}">
                    <a16:creationId xmlns:a16="http://schemas.microsoft.com/office/drawing/2014/main" id="{30F5D4FC-E646-E618-3DB4-04D2D339CA6B}"/>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E80122-9BD6-C19B-5B16-EF874694CEF4}"/>
                  </a:ext>
                </a:extLst>
              </p:cNvPr>
              <p:cNvSpPr>
                <a:spLocks noGrp="1"/>
              </p:cNvSpPr>
              <p:nvPr>
                <p:ph idx="1"/>
              </p:nvPr>
            </p:nvSpPr>
            <p:spPr>
              <a:xfrm>
                <a:off x="5486400" y="1825625"/>
                <a:ext cx="5867399" cy="4351338"/>
              </a:xfrm>
            </p:spPr>
            <p:txBody>
              <a:bodyPr/>
              <a:lstStyle/>
              <a:p>
                <a:r>
                  <a:rPr lang="en-GB" dirty="0"/>
                  <a:t>The plus 1 translates the graph up so that it passes through the y-axis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m:t>
                    </m:r>
                  </m:oMath>
                </a14:m>
                <a:r>
                  <a:rPr lang="en-GB" dirty="0"/>
                  <a:t>.</a:t>
                </a:r>
              </a:p>
              <a:p>
                <a:r>
                  <a:rPr lang="en-GB" dirty="0"/>
                  <a:t>This means, because of the shape of the parabola, the minimum turning point is at (-1,0)</a:t>
                </a:r>
              </a:p>
            </p:txBody>
          </p:sp>
        </mc:Choice>
        <mc:Fallback xmlns="">
          <p:sp>
            <p:nvSpPr>
              <p:cNvPr id="3" name="Content Placeholder 2">
                <a:extLst>
                  <a:ext uri="{FF2B5EF4-FFF2-40B4-BE49-F238E27FC236}">
                    <a16:creationId xmlns:a16="http://schemas.microsoft.com/office/drawing/2014/main" id="{AEE80122-9BD6-C19B-5B16-EF874694CEF4}"/>
                  </a:ext>
                </a:extLst>
              </p:cNvPr>
              <p:cNvSpPr>
                <a:spLocks noGrp="1" noRot="1" noChangeAspect="1" noMove="1" noResize="1" noEditPoints="1" noAdjustHandles="1" noChangeArrowheads="1" noChangeShapeType="1" noTextEdit="1"/>
              </p:cNvSpPr>
              <p:nvPr>
                <p:ph idx="1"/>
              </p:nvPr>
            </p:nvSpPr>
            <p:spPr>
              <a:xfrm>
                <a:off x="5486400" y="1825625"/>
                <a:ext cx="5867399" cy="4351338"/>
              </a:xfrm>
              <a:blipFill>
                <a:blip r:embed="rId4"/>
                <a:stretch>
                  <a:fillRect l="-1871" t="-2241" r="-936"/>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57F7B32B-6DA6-9341-D5F5-A98C15B2E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011" y="1690688"/>
            <a:ext cx="2781300" cy="3025140"/>
          </a:xfrm>
          <a:prstGeom prst="rect">
            <a:avLst/>
          </a:prstGeom>
        </p:spPr>
      </p:pic>
    </p:spTree>
    <p:extLst>
      <p:ext uri="{BB962C8B-B14F-4D97-AF65-F5344CB8AC3E}">
        <p14:creationId xmlns:p14="http://schemas.microsoft.com/office/powerpoint/2010/main" val="87640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2CACAA2-5CA7-352C-6B28-305963C10043}"/>
                  </a:ext>
                </a:extLst>
              </p:cNvPr>
              <p:cNvSpPr>
                <a:spLocks noGrp="1"/>
              </p:cNvSpPr>
              <p:nvPr>
                <p:ph type="title"/>
              </p:nvPr>
            </p:nvSpPr>
            <p:spPr/>
            <p:txBody>
              <a:bodyPr/>
              <a:lstStyle/>
              <a:p>
                <a:r>
                  <a:rPr lang="en-GB" dirty="0"/>
                  <a:t>Cubic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endParaRPr lang="en-GB" dirty="0"/>
              </a:p>
            </p:txBody>
          </p:sp>
        </mc:Choice>
        <mc:Fallback xmlns="">
          <p:sp>
            <p:nvSpPr>
              <p:cNvPr id="2" name="Title 1">
                <a:extLst>
                  <a:ext uri="{FF2B5EF4-FFF2-40B4-BE49-F238E27FC236}">
                    <a16:creationId xmlns:a16="http://schemas.microsoft.com/office/drawing/2014/main" id="{02CACAA2-5CA7-352C-6B28-305963C10043}"/>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56A2E3E6-6A3E-9C5F-BE56-BCBF8ED11B5D}"/>
              </a:ext>
            </a:extLst>
          </p:cNvPr>
          <p:cNvSpPr>
            <a:spLocks noGrp="1"/>
          </p:cNvSpPr>
          <p:nvPr>
            <p:ph idx="1"/>
          </p:nvPr>
        </p:nvSpPr>
        <p:spPr>
          <a:xfrm>
            <a:off x="5367130" y="1825625"/>
            <a:ext cx="5986670" cy="4351338"/>
          </a:xfrm>
        </p:spPr>
        <p:txBody>
          <a:bodyPr/>
          <a:lstStyle/>
          <a:p>
            <a:r>
              <a:rPr lang="en-GB" dirty="0"/>
              <a:t>Cubic equations have the highest order of 3.</a:t>
            </a:r>
          </a:p>
          <a:p>
            <a:r>
              <a:rPr lang="en-GB" dirty="0"/>
              <a:t>Runs through the origin</a:t>
            </a:r>
          </a:p>
          <a:p>
            <a:r>
              <a:rPr lang="en-GB" dirty="0"/>
              <a:t>Like a backwards s shape</a:t>
            </a:r>
          </a:p>
          <a:p>
            <a:r>
              <a:rPr lang="en-GB" dirty="0"/>
              <a:t>Runs through (-1,-1) and (1, 1)</a:t>
            </a:r>
          </a:p>
          <a:p>
            <a:r>
              <a:rPr lang="en-GB" dirty="0"/>
              <a:t>Shaped like half a parabola and half a parabola upside down</a:t>
            </a:r>
          </a:p>
        </p:txBody>
      </p:sp>
      <p:pic>
        <p:nvPicPr>
          <p:cNvPr id="5" name="Picture 4">
            <a:extLst>
              <a:ext uri="{FF2B5EF4-FFF2-40B4-BE49-F238E27FC236}">
                <a16:creationId xmlns:a16="http://schemas.microsoft.com/office/drawing/2014/main" id="{F80FB419-D3E8-D5EB-9FDB-324AF11CF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904" y="1690687"/>
            <a:ext cx="3382974" cy="4627451"/>
          </a:xfrm>
          <a:prstGeom prst="rect">
            <a:avLst/>
          </a:prstGeom>
        </p:spPr>
      </p:pic>
    </p:spTree>
    <p:extLst>
      <p:ext uri="{BB962C8B-B14F-4D97-AF65-F5344CB8AC3E}">
        <p14:creationId xmlns:p14="http://schemas.microsoft.com/office/powerpoint/2010/main" val="54527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90B15-C941-CC09-4170-2A025396C342}"/>
              </a:ext>
            </a:extLst>
          </p:cNvPr>
          <p:cNvSpPr>
            <a:spLocks noGrp="1"/>
          </p:cNvSpPr>
          <p:nvPr>
            <p:ph type="title"/>
          </p:nvPr>
        </p:nvSpPr>
        <p:spPr/>
        <p:txBody>
          <a:bodyPr/>
          <a:lstStyle/>
          <a:p>
            <a:r>
              <a:rPr lang="en-GB" dirty="0"/>
              <a:t>Higher orders of odd numbered indices</a:t>
            </a:r>
          </a:p>
        </p:txBody>
      </p:sp>
      <p:pic>
        <p:nvPicPr>
          <p:cNvPr id="5" name="Picture 4">
            <a:extLst>
              <a:ext uri="{FF2B5EF4-FFF2-40B4-BE49-F238E27FC236}">
                <a16:creationId xmlns:a16="http://schemas.microsoft.com/office/drawing/2014/main" id="{7BDA44FE-64D2-0A54-D811-DBBC72A1C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765" y="1562735"/>
            <a:ext cx="3316893" cy="4537061"/>
          </a:xfrm>
          <a:prstGeom prst="rect">
            <a:avLst/>
          </a:prstGeom>
        </p:spPr>
      </p:pic>
      <p:pic>
        <p:nvPicPr>
          <p:cNvPr id="7" name="Picture 6">
            <a:extLst>
              <a:ext uri="{FF2B5EF4-FFF2-40B4-BE49-F238E27FC236}">
                <a16:creationId xmlns:a16="http://schemas.microsoft.com/office/drawing/2014/main" id="{F32A999A-0F2F-B799-F55D-CBD5E7779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954" y="1562735"/>
            <a:ext cx="3124863" cy="453706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61DDE9-3365-C869-EA54-FC2705D92E02}"/>
                  </a:ext>
                </a:extLst>
              </p:cNvPr>
              <p:cNvSpPr txBox="1"/>
              <p:nvPr/>
            </p:nvSpPr>
            <p:spPr>
              <a:xfrm>
                <a:off x="2637183" y="4741267"/>
                <a:ext cx="2875722" cy="11079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𝑦</m:t>
                      </m:r>
                      <m:r>
                        <a:rPr lang="en-GB" sz="6600" b="0" i="1" smtClean="0">
                          <a:latin typeface="Cambria Math" panose="02040503050406030204" pitchFamily="18" charset="0"/>
                        </a:rPr>
                        <m:t>=</m:t>
                      </m:r>
                      <m:sSup>
                        <m:sSupPr>
                          <m:ctrlPr>
                            <a:rPr lang="en-GB" sz="6600" b="0" i="1" smtClean="0">
                              <a:latin typeface="Cambria Math" panose="02040503050406030204" pitchFamily="18" charset="0"/>
                            </a:rPr>
                          </m:ctrlPr>
                        </m:sSupPr>
                        <m:e>
                          <m:r>
                            <a:rPr lang="en-GB" sz="6600" b="0" i="1" smtClean="0">
                              <a:latin typeface="Cambria Math" panose="02040503050406030204" pitchFamily="18" charset="0"/>
                            </a:rPr>
                            <m:t>𝑥</m:t>
                          </m:r>
                        </m:e>
                        <m:sup>
                          <m:r>
                            <a:rPr lang="en-GB" sz="6600" b="0" i="1" smtClean="0">
                              <a:latin typeface="Cambria Math" panose="02040503050406030204" pitchFamily="18" charset="0"/>
                            </a:rPr>
                            <m:t>3</m:t>
                          </m:r>
                        </m:sup>
                      </m:sSup>
                    </m:oMath>
                  </m:oMathPara>
                </a14:m>
                <a:endParaRPr lang="en-GB" sz="6600" dirty="0"/>
              </a:p>
            </p:txBody>
          </p:sp>
        </mc:Choice>
        <mc:Fallback xmlns="">
          <p:sp>
            <p:nvSpPr>
              <p:cNvPr id="8" name="TextBox 7">
                <a:extLst>
                  <a:ext uri="{FF2B5EF4-FFF2-40B4-BE49-F238E27FC236}">
                    <a16:creationId xmlns:a16="http://schemas.microsoft.com/office/drawing/2014/main" id="{4161DDE9-3365-C869-EA54-FC2705D92E02}"/>
                  </a:ext>
                </a:extLst>
              </p:cNvPr>
              <p:cNvSpPr txBox="1">
                <a:spLocks noRot="1" noChangeAspect="1" noMove="1" noResize="1" noEditPoints="1" noAdjustHandles="1" noChangeArrowheads="1" noChangeShapeType="1" noTextEdit="1"/>
              </p:cNvSpPr>
              <p:nvPr/>
            </p:nvSpPr>
            <p:spPr>
              <a:xfrm>
                <a:off x="2637183" y="4741267"/>
                <a:ext cx="2875722" cy="110799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9EBC222-1895-E5A7-0E7B-44BB900C03B4}"/>
                  </a:ext>
                </a:extLst>
              </p:cNvPr>
              <p:cNvSpPr txBox="1"/>
              <p:nvPr/>
            </p:nvSpPr>
            <p:spPr>
              <a:xfrm>
                <a:off x="6746223" y="4741267"/>
                <a:ext cx="2875722" cy="11195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6600" b="0" i="1" smtClean="0">
                          <a:latin typeface="Cambria Math" panose="02040503050406030204" pitchFamily="18" charset="0"/>
                        </a:rPr>
                        <m:t>𝑦</m:t>
                      </m:r>
                      <m:r>
                        <a:rPr lang="en-GB" sz="6600" b="0" i="1" smtClean="0">
                          <a:latin typeface="Cambria Math" panose="02040503050406030204" pitchFamily="18" charset="0"/>
                        </a:rPr>
                        <m:t>=</m:t>
                      </m:r>
                      <m:sSup>
                        <m:sSupPr>
                          <m:ctrlPr>
                            <a:rPr lang="en-GB" sz="6600" b="0" i="1" smtClean="0">
                              <a:latin typeface="Cambria Math" panose="02040503050406030204" pitchFamily="18" charset="0"/>
                            </a:rPr>
                          </m:ctrlPr>
                        </m:sSupPr>
                        <m:e>
                          <m:r>
                            <a:rPr lang="en-GB" sz="6600" b="0" i="1" smtClean="0">
                              <a:latin typeface="Cambria Math" panose="02040503050406030204" pitchFamily="18" charset="0"/>
                            </a:rPr>
                            <m:t>𝑥</m:t>
                          </m:r>
                        </m:e>
                        <m:sup>
                          <m:r>
                            <a:rPr lang="en-GB" sz="6600" b="0" i="1" smtClean="0">
                              <a:latin typeface="Cambria Math" panose="02040503050406030204" pitchFamily="18" charset="0"/>
                            </a:rPr>
                            <m:t>5</m:t>
                          </m:r>
                        </m:sup>
                      </m:sSup>
                    </m:oMath>
                  </m:oMathPara>
                </a14:m>
                <a:endParaRPr lang="en-GB" sz="6600" dirty="0"/>
              </a:p>
            </p:txBody>
          </p:sp>
        </mc:Choice>
        <mc:Fallback xmlns="">
          <p:sp>
            <p:nvSpPr>
              <p:cNvPr id="9" name="TextBox 8">
                <a:extLst>
                  <a:ext uri="{FF2B5EF4-FFF2-40B4-BE49-F238E27FC236}">
                    <a16:creationId xmlns:a16="http://schemas.microsoft.com/office/drawing/2014/main" id="{49EBC222-1895-E5A7-0E7B-44BB900C03B4}"/>
                  </a:ext>
                </a:extLst>
              </p:cNvPr>
              <p:cNvSpPr txBox="1">
                <a:spLocks noRot="1" noChangeAspect="1" noMove="1" noResize="1" noEditPoints="1" noAdjustHandles="1" noChangeArrowheads="1" noChangeShapeType="1" noTextEdit="1"/>
              </p:cNvSpPr>
              <p:nvPr/>
            </p:nvSpPr>
            <p:spPr>
              <a:xfrm>
                <a:off x="6746223" y="4741267"/>
                <a:ext cx="2875722" cy="1119537"/>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779349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2FF1731-585E-3718-C11F-8F0BDD69AD4B}"/>
                  </a:ext>
                </a:extLst>
              </p:cNvPr>
              <p:cNvSpPr>
                <a:spLocks noGrp="1"/>
              </p:cNvSpPr>
              <p:nvPr>
                <p:ph type="title"/>
              </p:nvPr>
            </p:nvSpPr>
            <p:spPr/>
            <p:txBody>
              <a:bodyPr/>
              <a:lstStyle/>
              <a:p>
                <a:r>
                  <a:rPr lang="en-GB" dirty="0"/>
                  <a:t>Cubic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a:t>
                </a:r>
              </a:p>
            </p:txBody>
          </p:sp>
        </mc:Choice>
        <mc:Fallback xmlns="">
          <p:sp>
            <p:nvSpPr>
              <p:cNvPr id="2" name="Title 1">
                <a:extLst>
                  <a:ext uri="{FF2B5EF4-FFF2-40B4-BE49-F238E27FC236}">
                    <a16:creationId xmlns:a16="http://schemas.microsoft.com/office/drawing/2014/main" id="{52FF1731-585E-3718-C11F-8F0BDD69AD4B}"/>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10C7E-870B-568E-3B02-85FBFF55AEC0}"/>
                  </a:ext>
                </a:extLst>
              </p:cNvPr>
              <p:cNvSpPr>
                <a:spLocks noGrp="1"/>
              </p:cNvSpPr>
              <p:nvPr>
                <p:ph idx="1"/>
              </p:nvPr>
            </p:nvSpPr>
            <p:spPr>
              <a:xfrm>
                <a:off x="6202016" y="1825625"/>
                <a:ext cx="5151783" cy="4351338"/>
              </a:xfrm>
            </p:spPr>
            <p:txBody>
              <a:bodyPr/>
              <a:lstStyle/>
              <a:p>
                <a:r>
                  <a:rPr lang="en-GB" dirty="0"/>
                  <a:t>Similar shape to the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graph</a:t>
                </a:r>
              </a:p>
              <a:p>
                <a:r>
                  <a:rPr lang="en-GB" dirty="0"/>
                  <a:t>This time, the graph goes through points (-1, -3) and (1,3).</a:t>
                </a:r>
              </a:p>
              <a:p>
                <a:r>
                  <a:rPr lang="en-GB" dirty="0"/>
                  <a:t>It is like it has stretched up three times as far.</a:t>
                </a:r>
              </a:p>
            </p:txBody>
          </p:sp>
        </mc:Choice>
        <mc:Fallback xmlns="">
          <p:sp>
            <p:nvSpPr>
              <p:cNvPr id="3" name="Content Placeholder 2">
                <a:extLst>
                  <a:ext uri="{FF2B5EF4-FFF2-40B4-BE49-F238E27FC236}">
                    <a16:creationId xmlns:a16="http://schemas.microsoft.com/office/drawing/2014/main" id="{68910C7E-870B-568E-3B02-85FBFF55AEC0}"/>
                  </a:ext>
                </a:extLst>
              </p:cNvPr>
              <p:cNvSpPr>
                <a:spLocks noGrp="1" noRot="1" noChangeAspect="1" noMove="1" noResize="1" noEditPoints="1" noAdjustHandles="1" noChangeArrowheads="1" noChangeShapeType="1" noTextEdit="1"/>
              </p:cNvSpPr>
              <p:nvPr>
                <p:ph idx="1"/>
              </p:nvPr>
            </p:nvSpPr>
            <p:spPr>
              <a:xfrm>
                <a:off x="6202016" y="1825625"/>
                <a:ext cx="5151783" cy="4351338"/>
              </a:xfrm>
              <a:blipFill>
                <a:blip r:embed="rId4"/>
                <a:stretch>
                  <a:fillRect l="-2130" t="-2241" r="-153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0A0509FD-C7B3-DC6E-C867-E44886F0A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470" y="1946744"/>
            <a:ext cx="2339340" cy="3627120"/>
          </a:xfrm>
          <a:prstGeom prst="rect">
            <a:avLst/>
          </a:prstGeom>
        </p:spPr>
      </p:pic>
    </p:spTree>
    <p:extLst>
      <p:ext uri="{BB962C8B-B14F-4D97-AF65-F5344CB8AC3E}">
        <p14:creationId xmlns:p14="http://schemas.microsoft.com/office/powerpoint/2010/main" val="290599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4C03F29-9A24-9E4D-B451-9B38A5507695}"/>
                  </a:ext>
                </a:extLst>
              </p:cNvPr>
              <p:cNvSpPr>
                <a:spLocks noGrp="1"/>
              </p:cNvSpPr>
              <p:nvPr>
                <p:ph type="title"/>
              </p:nvPr>
            </p:nvSpPr>
            <p:spPr/>
            <p:txBody>
              <a:bodyPr/>
              <a:lstStyle/>
              <a:p>
                <a:r>
                  <a:rPr lang="en-GB" dirty="0"/>
                  <a:t>Cubic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p:txBody>
          </p:sp>
        </mc:Choice>
        <mc:Fallback xmlns="">
          <p:sp>
            <p:nvSpPr>
              <p:cNvPr id="2" name="Title 1">
                <a:extLst>
                  <a:ext uri="{FF2B5EF4-FFF2-40B4-BE49-F238E27FC236}">
                    <a16:creationId xmlns:a16="http://schemas.microsoft.com/office/drawing/2014/main" id="{84C03F29-9A24-9E4D-B451-9B38A5507695}"/>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EAE9F7-F24B-C719-695D-22D804E18C58}"/>
                  </a:ext>
                </a:extLst>
              </p:cNvPr>
              <p:cNvSpPr>
                <a:spLocks noGrp="1"/>
              </p:cNvSpPr>
              <p:nvPr>
                <p:ph idx="1"/>
              </p:nvPr>
            </p:nvSpPr>
            <p:spPr>
              <a:xfrm>
                <a:off x="5181600" y="1931642"/>
                <a:ext cx="5695122" cy="4351338"/>
              </a:xfrm>
            </p:spPr>
            <p:txBody>
              <a:bodyPr/>
              <a:lstStyle/>
              <a:p>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has the effect of translating the graph to the left.</a:t>
                </a:r>
              </a:p>
              <a:p>
                <a:r>
                  <a:rPr lang="en-GB" dirty="0"/>
                  <a:t>At present, the graph still passes through (0,0) but also (-1,0)</a:t>
                </a:r>
              </a:p>
              <a:p>
                <a:r>
                  <a:rPr lang="en-GB" dirty="0"/>
                  <a:t>The “horizontal” section in the middle is more of a small hump</a:t>
                </a:r>
              </a:p>
              <a:p>
                <a:r>
                  <a:rPr lang="en-GB" dirty="0"/>
                  <a:t>This hump means that there is a local minimum and local maximum</a:t>
                </a:r>
              </a:p>
            </p:txBody>
          </p:sp>
        </mc:Choice>
        <mc:Fallback xmlns="">
          <p:sp>
            <p:nvSpPr>
              <p:cNvPr id="3" name="Content Placeholder 2">
                <a:extLst>
                  <a:ext uri="{FF2B5EF4-FFF2-40B4-BE49-F238E27FC236}">
                    <a16:creationId xmlns:a16="http://schemas.microsoft.com/office/drawing/2014/main" id="{21EAE9F7-F24B-C719-695D-22D804E18C58}"/>
                  </a:ext>
                </a:extLst>
              </p:cNvPr>
              <p:cNvSpPr>
                <a:spLocks noGrp="1" noRot="1" noChangeAspect="1" noMove="1" noResize="1" noEditPoints="1" noAdjustHandles="1" noChangeArrowheads="1" noChangeShapeType="1" noTextEdit="1"/>
              </p:cNvSpPr>
              <p:nvPr>
                <p:ph idx="1"/>
              </p:nvPr>
            </p:nvSpPr>
            <p:spPr>
              <a:xfrm>
                <a:off x="5181600" y="1931642"/>
                <a:ext cx="5695122" cy="4351338"/>
              </a:xfrm>
              <a:blipFill>
                <a:blip r:embed="rId4"/>
                <a:stretch>
                  <a:fillRect l="-1927" t="-2381" r="-224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74146BFA-F100-AE7A-DBC9-9020E6A89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323" y="1931642"/>
            <a:ext cx="2514268" cy="4602088"/>
          </a:xfrm>
          <a:prstGeom prst="rect">
            <a:avLst/>
          </a:prstGeom>
        </p:spPr>
      </p:pic>
    </p:spTree>
    <p:extLst>
      <p:ext uri="{BB962C8B-B14F-4D97-AF65-F5344CB8AC3E}">
        <p14:creationId xmlns:p14="http://schemas.microsoft.com/office/powerpoint/2010/main" val="262977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1B6D7F8-31A6-EB1C-A86A-3778AA4C189B}"/>
                  </a:ext>
                </a:extLst>
              </p:cNvPr>
              <p:cNvSpPr>
                <a:spLocks noGrp="1"/>
              </p:cNvSpPr>
              <p:nvPr>
                <p:ph type="title"/>
              </p:nvPr>
            </p:nvSpPr>
            <p:spPr/>
            <p:txBody>
              <a:bodyPr/>
              <a:lstStyle/>
              <a:p>
                <a:r>
                  <a:rPr lang="en-GB" dirty="0"/>
                  <a:t>Cubic Graphs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p:txBody>
          </p:sp>
        </mc:Choice>
        <mc:Fallback xmlns="">
          <p:sp>
            <p:nvSpPr>
              <p:cNvPr id="2" name="Title 1">
                <a:extLst>
                  <a:ext uri="{FF2B5EF4-FFF2-40B4-BE49-F238E27FC236}">
                    <a16:creationId xmlns:a16="http://schemas.microsoft.com/office/drawing/2014/main" id="{C1B6D7F8-31A6-EB1C-A86A-3778AA4C189B}"/>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3D0CB70B-252E-15F3-928B-CD1A3513D7EE}"/>
              </a:ext>
            </a:extLst>
          </p:cNvPr>
          <p:cNvSpPr>
            <a:spLocks noGrp="1"/>
          </p:cNvSpPr>
          <p:nvPr>
            <p:ph idx="1"/>
          </p:nvPr>
        </p:nvSpPr>
        <p:spPr>
          <a:xfrm>
            <a:off x="5989983" y="1825625"/>
            <a:ext cx="5363817" cy="4351338"/>
          </a:xfrm>
        </p:spPr>
        <p:txBody>
          <a:bodyPr/>
          <a:lstStyle/>
          <a:p>
            <a:r>
              <a:rPr lang="en-GB" dirty="0"/>
              <a:t>This time, if we add x, it has the effect of making the graph appear to fall away more steeply from the origin</a:t>
            </a:r>
          </a:p>
          <a:p>
            <a:r>
              <a:rPr lang="en-GB" dirty="0"/>
              <a:t>Points of interest on this graph are (-1,-1), (0,0) and (1,3)</a:t>
            </a:r>
          </a:p>
        </p:txBody>
      </p:sp>
      <p:pic>
        <p:nvPicPr>
          <p:cNvPr id="7" name="Picture 6">
            <a:extLst>
              <a:ext uri="{FF2B5EF4-FFF2-40B4-BE49-F238E27FC236}">
                <a16:creationId xmlns:a16="http://schemas.microsoft.com/office/drawing/2014/main" id="{0CCB63A9-BA00-6FDA-575B-FDD9BB2F9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895" y="1475423"/>
            <a:ext cx="2796540" cy="4701540"/>
          </a:xfrm>
          <a:prstGeom prst="rect">
            <a:avLst/>
          </a:prstGeom>
        </p:spPr>
      </p:pic>
    </p:spTree>
    <p:extLst>
      <p:ext uri="{BB962C8B-B14F-4D97-AF65-F5344CB8AC3E}">
        <p14:creationId xmlns:p14="http://schemas.microsoft.com/office/powerpoint/2010/main" val="23639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7007-90B3-8B04-E223-0156B9D400E0}"/>
              </a:ext>
            </a:extLst>
          </p:cNvPr>
          <p:cNvSpPr>
            <a:spLocks noGrp="1"/>
          </p:cNvSpPr>
          <p:nvPr>
            <p:ph type="title"/>
          </p:nvPr>
        </p:nvSpPr>
        <p:spPr/>
        <p:txBody>
          <a:bodyPr/>
          <a:lstStyle/>
          <a:p>
            <a:r>
              <a:rPr lang="en-GB" dirty="0"/>
              <a:t>Linear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5282D7-5557-669C-341D-2FF3C6F63D55}"/>
                  </a:ext>
                </a:extLst>
              </p:cNvPr>
              <p:cNvSpPr>
                <a:spLocks noGrp="1"/>
              </p:cNvSpPr>
              <p:nvPr>
                <p:ph idx="1"/>
              </p:nvPr>
            </p:nvSpPr>
            <p:spPr>
              <a:xfrm>
                <a:off x="6911788" y="1825625"/>
                <a:ext cx="4442012" cy="4351338"/>
              </a:xfrm>
            </p:spPr>
            <p:txBody>
              <a:bodyPr/>
              <a:lstStyle/>
              <a:p>
                <a:r>
                  <a:rPr lang="en-GB" dirty="0"/>
                  <a:t>Linear graphs are straight line graphs</a:t>
                </a:r>
              </a:p>
              <a:p>
                <a:r>
                  <a:rPr lang="en-GB" dirty="0"/>
                  <a:t>They have the basic equation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1" i="1" smtClean="0">
                        <a:latin typeface="Cambria Math" panose="02040503050406030204" pitchFamily="18" charset="0"/>
                      </a:rPr>
                      <m:t>𝒎</m:t>
                    </m:r>
                    <m:r>
                      <a:rPr lang="en-GB" b="0" i="1" smtClean="0">
                        <a:latin typeface="Cambria Math" panose="02040503050406030204" pitchFamily="18" charset="0"/>
                      </a:rPr>
                      <m:t>𝑥</m:t>
                    </m:r>
                    <m:r>
                      <a:rPr lang="en-GB" b="0" i="1" smtClean="0">
                        <a:latin typeface="Cambria Math" panose="02040503050406030204" pitchFamily="18" charset="0"/>
                      </a:rPr>
                      <m:t>+</m:t>
                    </m:r>
                    <m:r>
                      <a:rPr lang="en-GB" b="1" i="1" smtClean="0">
                        <a:latin typeface="Cambria Math" panose="02040503050406030204" pitchFamily="18" charset="0"/>
                      </a:rPr>
                      <m:t>𝒄</m:t>
                    </m:r>
                  </m:oMath>
                </a14:m>
                <a:endParaRPr lang="en-GB" b="1" dirty="0"/>
              </a:p>
              <a:p>
                <a:r>
                  <a:rPr lang="en-GB" dirty="0"/>
                  <a:t>In this equation, m is the gradient and c is the intercept</a:t>
                </a:r>
              </a:p>
            </p:txBody>
          </p:sp>
        </mc:Choice>
        <mc:Fallback xmlns="">
          <p:sp>
            <p:nvSpPr>
              <p:cNvPr id="3" name="Content Placeholder 2">
                <a:extLst>
                  <a:ext uri="{FF2B5EF4-FFF2-40B4-BE49-F238E27FC236}">
                    <a16:creationId xmlns:a16="http://schemas.microsoft.com/office/drawing/2014/main" id="{875282D7-5557-669C-341D-2FF3C6F63D55}"/>
                  </a:ext>
                </a:extLst>
              </p:cNvPr>
              <p:cNvSpPr>
                <a:spLocks noGrp="1" noRot="1" noChangeAspect="1" noMove="1" noResize="1" noEditPoints="1" noAdjustHandles="1" noChangeArrowheads="1" noChangeShapeType="1" noTextEdit="1"/>
              </p:cNvSpPr>
              <p:nvPr>
                <p:ph idx="1"/>
              </p:nvPr>
            </p:nvSpPr>
            <p:spPr>
              <a:xfrm>
                <a:off x="6911788" y="1825625"/>
                <a:ext cx="4442012" cy="4351338"/>
              </a:xfrm>
              <a:blipFill>
                <a:blip r:embed="rId3"/>
                <a:stretch>
                  <a:fillRect l="-2469" t="-224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D784A3AE-C514-112D-B581-A159E92926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554" y="2134760"/>
            <a:ext cx="3977640" cy="2827020"/>
          </a:xfrm>
          <a:prstGeom prst="rect">
            <a:avLst/>
          </a:prstGeom>
        </p:spPr>
      </p:pic>
    </p:spTree>
    <p:extLst>
      <p:ext uri="{BB962C8B-B14F-4D97-AF65-F5344CB8AC3E}">
        <p14:creationId xmlns:p14="http://schemas.microsoft.com/office/powerpoint/2010/main" val="70124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903D60A-E557-737E-32CE-733CCB9F6D3E}"/>
                  </a:ext>
                </a:extLst>
              </p:cNvPr>
              <p:cNvSpPr>
                <a:spLocks noGrp="1"/>
              </p:cNvSpPr>
              <p:nvPr>
                <p:ph type="title"/>
              </p:nvPr>
            </p:nvSpPr>
            <p:spPr/>
            <p:txBody>
              <a:bodyPr/>
              <a:lstStyle/>
              <a:p>
                <a:r>
                  <a:rPr lang="en-GB" dirty="0"/>
                  <a:t>Cubic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p:txBody>
          </p:sp>
        </mc:Choice>
        <mc:Fallback xmlns="">
          <p:sp>
            <p:nvSpPr>
              <p:cNvPr id="2" name="Title 1">
                <a:extLst>
                  <a:ext uri="{FF2B5EF4-FFF2-40B4-BE49-F238E27FC236}">
                    <a16:creationId xmlns:a16="http://schemas.microsoft.com/office/drawing/2014/main" id="{D903D60A-E557-737E-32CE-733CCB9F6D3E}"/>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EC655086-F713-C6D9-496D-E07CF1A1A5BD}"/>
              </a:ext>
            </a:extLst>
          </p:cNvPr>
          <p:cNvSpPr>
            <a:spLocks noGrp="1"/>
          </p:cNvSpPr>
          <p:nvPr>
            <p:ph idx="1"/>
          </p:nvPr>
        </p:nvSpPr>
        <p:spPr>
          <a:xfrm>
            <a:off x="5844208" y="1825625"/>
            <a:ext cx="5509591" cy="4351338"/>
          </a:xfrm>
        </p:spPr>
        <p:txBody>
          <a:bodyPr/>
          <a:lstStyle/>
          <a:p>
            <a:r>
              <a:rPr lang="en-GB" dirty="0"/>
              <a:t>The effect of the add 1 just moves the graph up</a:t>
            </a:r>
          </a:p>
          <a:p>
            <a:r>
              <a:rPr lang="en-GB" dirty="0"/>
              <a:t>Changing +x to –x has a significant effect on the shape of the graph</a:t>
            </a:r>
          </a:p>
          <a:p>
            <a:r>
              <a:rPr lang="en-GB" dirty="0"/>
              <a:t>Points to note include the local maximum at (-1,2)</a:t>
            </a:r>
          </a:p>
        </p:txBody>
      </p:sp>
      <p:pic>
        <p:nvPicPr>
          <p:cNvPr id="5" name="Picture 4">
            <a:extLst>
              <a:ext uri="{FF2B5EF4-FFF2-40B4-BE49-F238E27FC236}">
                <a16:creationId xmlns:a16="http://schemas.microsoft.com/office/drawing/2014/main" id="{402FC8D6-894E-1D08-4F84-DCDA6BE13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 y="1521680"/>
            <a:ext cx="2925417" cy="3979294"/>
          </a:xfrm>
          <a:prstGeom prst="rect">
            <a:avLst/>
          </a:prstGeom>
        </p:spPr>
      </p:pic>
    </p:spTree>
    <p:extLst>
      <p:ext uri="{BB962C8B-B14F-4D97-AF65-F5344CB8AC3E}">
        <p14:creationId xmlns:p14="http://schemas.microsoft.com/office/powerpoint/2010/main" val="425715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3A73FE-E019-266D-C591-6A5B73C2DE00}"/>
                  </a:ext>
                </a:extLst>
              </p:cNvPr>
              <p:cNvSpPr>
                <a:spLocks noGrp="1"/>
              </p:cNvSpPr>
              <p:nvPr>
                <p:ph type="title"/>
              </p:nvPr>
            </p:nvSpPr>
            <p:spPr/>
            <p:txBody>
              <a:bodyPr/>
              <a:lstStyle/>
              <a:p>
                <a:r>
                  <a:rPr lang="en-GB" dirty="0"/>
                  <a:t>Cubic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endParaRPr lang="en-GB" dirty="0"/>
              </a:p>
            </p:txBody>
          </p:sp>
        </mc:Choice>
        <mc:Fallback xmlns="">
          <p:sp>
            <p:nvSpPr>
              <p:cNvPr id="2" name="Title 1">
                <a:extLst>
                  <a:ext uri="{FF2B5EF4-FFF2-40B4-BE49-F238E27FC236}">
                    <a16:creationId xmlns:a16="http://schemas.microsoft.com/office/drawing/2014/main" id="{5D3A73FE-E019-266D-C591-6A5B73C2DE00}"/>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57B24605-AE74-7DF5-2AA0-4908365AA188}"/>
              </a:ext>
            </a:extLst>
          </p:cNvPr>
          <p:cNvSpPr>
            <a:spLocks noGrp="1"/>
          </p:cNvSpPr>
          <p:nvPr>
            <p:ph idx="1"/>
          </p:nvPr>
        </p:nvSpPr>
        <p:spPr>
          <a:xfrm>
            <a:off x="5658678" y="1825625"/>
            <a:ext cx="5695122" cy="4351338"/>
          </a:xfrm>
        </p:spPr>
        <p:txBody>
          <a:bodyPr/>
          <a:lstStyle/>
          <a:p>
            <a:r>
              <a:rPr lang="en-GB" dirty="0"/>
              <a:t>Subtracting 1 just translates the graph downwards. </a:t>
            </a:r>
          </a:p>
          <a:p>
            <a:r>
              <a:rPr lang="en-GB" dirty="0"/>
              <a:t>Adding 1 would translate the graph upwards.</a:t>
            </a:r>
          </a:p>
        </p:txBody>
      </p:sp>
      <p:pic>
        <p:nvPicPr>
          <p:cNvPr id="5" name="Picture 4">
            <a:extLst>
              <a:ext uri="{FF2B5EF4-FFF2-40B4-BE49-F238E27FC236}">
                <a16:creationId xmlns:a16="http://schemas.microsoft.com/office/drawing/2014/main" id="{BC50D14B-F07C-45A1-5D8E-D7C54F23A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301" y="1482090"/>
            <a:ext cx="2712720" cy="3893820"/>
          </a:xfrm>
          <a:prstGeom prst="rect">
            <a:avLst/>
          </a:prstGeom>
        </p:spPr>
      </p:pic>
    </p:spTree>
    <p:extLst>
      <p:ext uri="{BB962C8B-B14F-4D97-AF65-F5344CB8AC3E}">
        <p14:creationId xmlns:p14="http://schemas.microsoft.com/office/powerpoint/2010/main" val="156586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BBC9E39-439C-8F17-E8E7-A6E853581A63}"/>
                  </a:ext>
                </a:extLst>
              </p:cNvPr>
              <p:cNvSpPr>
                <a:spLocks noGrp="1"/>
              </p:cNvSpPr>
              <p:nvPr>
                <p:ph type="title"/>
              </p:nvPr>
            </p:nvSpPr>
            <p:spPr/>
            <p:txBody>
              <a:bodyPr/>
              <a:lstStyle/>
              <a:p>
                <a:r>
                  <a:rPr lang="en-GB" dirty="0"/>
                  <a:t>Exponential function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endParaRPr lang="en-GB" dirty="0"/>
              </a:p>
            </p:txBody>
          </p:sp>
        </mc:Choice>
        <mc:Fallback xmlns="">
          <p:sp>
            <p:nvSpPr>
              <p:cNvPr id="2" name="Title 1">
                <a:extLst>
                  <a:ext uri="{FF2B5EF4-FFF2-40B4-BE49-F238E27FC236}">
                    <a16:creationId xmlns:a16="http://schemas.microsoft.com/office/drawing/2014/main" id="{EBBC9E39-439C-8F17-E8E7-A6E853581A63}"/>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CA45DD-7EB9-DB09-7BBE-BF5D644D4885}"/>
                  </a:ext>
                </a:extLst>
              </p:cNvPr>
              <p:cNvSpPr>
                <a:spLocks noGrp="1"/>
              </p:cNvSpPr>
              <p:nvPr>
                <p:ph idx="1"/>
              </p:nvPr>
            </p:nvSpPr>
            <p:spPr>
              <a:xfrm>
                <a:off x="6453808" y="1825625"/>
                <a:ext cx="4899991" cy="4351338"/>
              </a:xfrm>
            </p:spPr>
            <p:txBody>
              <a:bodyPr/>
              <a:lstStyle/>
              <a:p>
                <a:r>
                  <a:rPr lang="en-GB" dirty="0"/>
                  <a:t>When x is zero, on the y axis, then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0</m:t>
                        </m:r>
                      </m:sup>
                    </m:sSup>
                    <m:r>
                      <a:rPr lang="en-GB" b="0" i="1" smtClean="0">
                        <a:latin typeface="Cambria Math" panose="02040503050406030204" pitchFamily="18" charset="0"/>
                      </a:rPr>
                      <m:t>=1</m:t>
                    </m:r>
                  </m:oMath>
                </a14:m>
                <a:endParaRPr lang="en-GB" dirty="0"/>
              </a:p>
              <a:p>
                <a:r>
                  <a:rPr lang="en-GB" dirty="0"/>
                  <a:t>All the way along its length, the derivative (or gradient) is equal to its value</a:t>
                </a:r>
              </a:p>
              <a:p>
                <a:r>
                  <a:rPr lang="en-GB" dirty="0"/>
                  <a:t>Can be written in two ways:</a:t>
                </a:r>
              </a:p>
              <a:p>
                <a:pPr lvl="1"/>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exp</m:t>
                        </m:r>
                      </m:fName>
                      <m:e>
                        <m:r>
                          <a:rPr lang="en-GB" b="0" i="1" smtClean="0">
                            <a:latin typeface="Cambria Math" panose="02040503050406030204" pitchFamily="18" charset="0"/>
                          </a:rPr>
                          <m:t>𝑥</m:t>
                        </m:r>
                      </m:e>
                    </m:func>
                  </m:oMath>
                </a14:m>
                <a:endParaRPr lang="en-GB" b="0" dirty="0"/>
              </a:p>
              <a:p>
                <a:pPr lvl="1"/>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endParaRPr lang="en-GB" dirty="0"/>
              </a:p>
              <a:p>
                <a:r>
                  <a:rPr lang="en-GB" dirty="0"/>
                  <a:t>e is short for Euler’s number.  Euler is pronounced “Oiler”</a:t>
                </a:r>
              </a:p>
            </p:txBody>
          </p:sp>
        </mc:Choice>
        <mc:Fallback xmlns="">
          <p:sp>
            <p:nvSpPr>
              <p:cNvPr id="3" name="Content Placeholder 2">
                <a:extLst>
                  <a:ext uri="{FF2B5EF4-FFF2-40B4-BE49-F238E27FC236}">
                    <a16:creationId xmlns:a16="http://schemas.microsoft.com/office/drawing/2014/main" id="{18CA45DD-7EB9-DB09-7BBE-BF5D644D4885}"/>
                  </a:ext>
                </a:extLst>
              </p:cNvPr>
              <p:cNvSpPr>
                <a:spLocks noGrp="1" noRot="1" noChangeAspect="1" noMove="1" noResize="1" noEditPoints="1" noAdjustHandles="1" noChangeArrowheads="1" noChangeShapeType="1" noTextEdit="1"/>
              </p:cNvSpPr>
              <p:nvPr>
                <p:ph idx="1"/>
              </p:nvPr>
            </p:nvSpPr>
            <p:spPr>
              <a:xfrm>
                <a:off x="6453808" y="1825625"/>
                <a:ext cx="4899991" cy="4351338"/>
              </a:xfrm>
              <a:blipFill>
                <a:blip r:embed="rId4"/>
                <a:stretch>
                  <a:fillRect l="-2242" t="-2241" b="-350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99EA4F04-C594-FCCF-40E1-615AFBC90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193" y="1690688"/>
            <a:ext cx="4610100" cy="3901440"/>
          </a:xfrm>
          <a:prstGeom prst="rect">
            <a:avLst/>
          </a:prstGeom>
        </p:spPr>
      </p:pic>
    </p:spTree>
    <p:extLst>
      <p:ext uri="{BB962C8B-B14F-4D97-AF65-F5344CB8AC3E}">
        <p14:creationId xmlns:p14="http://schemas.microsoft.com/office/powerpoint/2010/main" val="232592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7CB1-F03E-B505-36DA-24E8DC8C57F4}"/>
              </a:ext>
            </a:extLst>
          </p:cNvPr>
          <p:cNvSpPr>
            <a:spLocks noGrp="1"/>
          </p:cNvSpPr>
          <p:nvPr>
            <p:ph type="title"/>
          </p:nvPr>
        </p:nvSpPr>
        <p:spPr/>
        <p:txBody>
          <a:bodyPr/>
          <a:lstStyle/>
          <a:p>
            <a:r>
              <a:rPr lang="en-GB" dirty="0"/>
              <a:t>Power Series of the exponential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C76EB4-1217-684A-C088-84F82F5EE4D8}"/>
                  </a:ext>
                </a:extLst>
              </p:cNvPr>
              <p:cNvSpPr>
                <a:spLocks noGrp="1"/>
              </p:cNvSpPr>
              <p:nvPr>
                <p:ph idx="1"/>
              </p:nvPr>
            </p:nvSpPr>
            <p:spPr>
              <a:xfrm>
                <a:off x="838200" y="2835965"/>
                <a:ext cx="10515600" cy="3340998"/>
              </a:xfrm>
            </p:spPr>
            <p:txBody>
              <a:bodyPr/>
              <a:lstStyle/>
              <a:p>
                <a:pPr marL="0" indent="0">
                  <a:buNone/>
                </a:pPr>
                <a14:m>
                  <m:oMathPara xmlns:m="http://schemas.openxmlformats.org/officeDocument/2006/math">
                    <m:oMathParaPr>
                      <m:jc m:val="centerGroup"/>
                    </m:oMathParaPr>
                    <m:oMath xmlns:m="http://schemas.openxmlformats.org/officeDocument/2006/math">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=1+</m:t>
                      </m:r>
                      <m:r>
                        <a:rPr lang="en-GB" i="1">
                          <a:latin typeface="Cambria Math" panose="02040503050406030204" pitchFamily="18" charset="0"/>
                        </a:rPr>
                        <m:t>𝑥</m:t>
                      </m:r>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num>
                        <m:den>
                          <m:r>
                            <a:rPr lang="en-GB" i="1">
                              <a:latin typeface="Cambria Math" panose="02040503050406030204" pitchFamily="18" charset="0"/>
                            </a:rPr>
                            <m:t>3!</m:t>
                          </m:r>
                        </m:den>
                      </m:f>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4</m:t>
                              </m:r>
                            </m:sup>
                          </m:sSup>
                        </m:num>
                        <m:den>
                          <m:r>
                            <a:rPr lang="en-GB" i="1">
                              <a:latin typeface="Cambria Math" panose="02040503050406030204" pitchFamily="18" charset="0"/>
                            </a:rPr>
                            <m:t>4!</m:t>
                          </m:r>
                        </m:den>
                      </m:f>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ea typeface="Cambria Math" panose="02040503050406030204" pitchFamily="18" charset="0"/>
                            </a:rPr>
                            <m:t>∞</m:t>
                          </m:r>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𝑛</m:t>
                                  </m:r>
                                </m:sup>
                              </m:sSup>
                            </m:num>
                            <m:den>
                              <m:r>
                                <a:rPr lang="en-GB" i="1">
                                  <a:latin typeface="Cambria Math" panose="02040503050406030204" pitchFamily="18" charset="0"/>
                                </a:rPr>
                                <m:t>𝑛</m:t>
                              </m:r>
                              <m:r>
                                <a:rPr lang="en-GB" i="1">
                                  <a:latin typeface="Cambria Math" panose="02040503050406030204" pitchFamily="18" charset="0"/>
                                </a:rPr>
                                <m:t>!</m:t>
                              </m:r>
                            </m:den>
                          </m:f>
                        </m:e>
                      </m:nary>
                    </m:oMath>
                  </m:oMathPara>
                </a14:m>
                <a:endParaRPr lang="en-GB" dirty="0"/>
              </a:p>
            </p:txBody>
          </p:sp>
        </mc:Choice>
        <mc:Fallback xmlns="">
          <p:sp>
            <p:nvSpPr>
              <p:cNvPr id="3" name="Content Placeholder 2">
                <a:extLst>
                  <a:ext uri="{FF2B5EF4-FFF2-40B4-BE49-F238E27FC236}">
                    <a16:creationId xmlns:a16="http://schemas.microsoft.com/office/drawing/2014/main" id="{30C76EB4-1217-684A-C088-84F82F5EE4D8}"/>
                  </a:ext>
                </a:extLst>
              </p:cNvPr>
              <p:cNvSpPr>
                <a:spLocks noGrp="1" noRot="1" noChangeAspect="1" noMove="1" noResize="1" noEditPoints="1" noAdjustHandles="1" noChangeArrowheads="1" noChangeShapeType="1" noTextEdit="1"/>
              </p:cNvSpPr>
              <p:nvPr>
                <p:ph idx="1"/>
              </p:nvPr>
            </p:nvSpPr>
            <p:spPr>
              <a:xfrm>
                <a:off x="838200" y="2835965"/>
                <a:ext cx="10515600" cy="3340998"/>
              </a:xfr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34567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0AD67C-BE7D-A22A-FC24-6C73437B1893}"/>
                  </a:ext>
                </a:extLst>
              </p:cNvPr>
              <p:cNvSpPr>
                <a:spLocks noGrp="1"/>
              </p:cNvSpPr>
              <p:nvPr>
                <p:ph type="title"/>
              </p:nvPr>
            </p:nvSpPr>
            <p:spPr/>
            <p:txBody>
              <a:bodyPr/>
              <a:lstStyle/>
              <a:p>
                <a:r>
                  <a:rPr lang="en-GB" dirty="0"/>
                  <a:t>Exponential Function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2</m:t>
                        </m:r>
                        <m:r>
                          <a:rPr lang="en-GB" b="0" i="1" smtClean="0">
                            <a:latin typeface="Cambria Math" panose="02040503050406030204" pitchFamily="18" charset="0"/>
                          </a:rPr>
                          <m:t>𝑥</m:t>
                        </m:r>
                      </m:sup>
                    </m:sSup>
                  </m:oMath>
                </a14:m>
                <a:endParaRPr lang="en-GB" dirty="0"/>
              </a:p>
            </p:txBody>
          </p:sp>
        </mc:Choice>
        <mc:Fallback xmlns="">
          <p:sp>
            <p:nvSpPr>
              <p:cNvPr id="2" name="Title 1">
                <a:extLst>
                  <a:ext uri="{FF2B5EF4-FFF2-40B4-BE49-F238E27FC236}">
                    <a16:creationId xmlns:a16="http://schemas.microsoft.com/office/drawing/2014/main" id="{3F0AD67C-BE7D-A22A-FC24-6C73437B1893}"/>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D2C0D6-96C5-CEF0-9C24-6125B9CCBB18}"/>
                  </a:ext>
                </a:extLst>
              </p:cNvPr>
              <p:cNvSpPr>
                <a:spLocks noGrp="1"/>
              </p:cNvSpPr>
              <p:nvPr>
                <p:ph idx="1"/>
              </p:nvPr>
            </p:nvSpPr>
            <p:spPr>
              <a:xfrm>
                <a:off x="6559826" y="1825625"/>
                <a:ext cx="4793974" cy="4351338"/>
              </a:xfrm>
            </p:spPr>
            <p:txBody>
              <a:bodyPr/>
              <a:lstStyle/>
              <a:p>
                <a:r>
                  <a:rPr lang="en-GB" dirty="0"/>
                  <a:t>When x is zero, on the y axis,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2</m:t>
                        </m:r>
                        <m:r>
                          <a:rPr lang="en-GB" b="0" i="1" smtClean="0">
                            <a:latin typeface="Cambria Math" panose="02040503050406030204" pitchFamily="18" charset="0"/>
                          </a:rPr>
                          <m:t>𝑥</m:t>
                        </m:r>
                      </m:sup>
                    </m:sSup>
                    <m:r>
                      <a:rPr lang="en-GB" b="0" i="1" smtClean="0">
                        <a:latin typeface="Cambria Math" panose="02040503050406030204" pitchFamily="18" charset="0"/>
                      </a:rPr>
                      <m:t>=1</m:t>
                    </m:r>
                  </m:oMath>
                </a14:m>
                <a:endParaRPr lang="en-GB" dirty="0"/>
              </a:p>
              <a:p>
                <a:r>
                  <a:rPr lang="en-GB" dirty="0"/>
                  <a:t>Prior to the graph taking a loop upwards, it is closer to the x axis along its length.</a:t>
                </a:r>
              </a:p>
              <a:p>
                <a:r>
                  <a:rPr lang="en-GB" dirty="0"/>
                  <a:t>Once x&gt;0, the graph gets steeper much quicker than for </a:t>
                </a:r>
                <a14:m>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a14:m>
                <a:endParaRPr lang="en-GB" dirty="0"/>
              </a:p>
            </p:txBody>
          </p:sp>
        </mc:Choice>
        <mc:Fallback xmlns="">
          <p:sp>
            <p:nvSpPr>
              <p:cNvPr id="3" name="Content Placeholder 2">
                <a:extLst>
                  <a:ext uri="{FF2B5EF4-FFF2-40B4-BE49-F238E27FC236}">
                    <a16:creationId xmlns:a16="http://schemas.microsoft.com/office/drawing/2014/main" id="{5ED2C0D6-96C5-CEF0-9C24-6125B9CCBB18}"/>
                  </a:ext>
                </a:extLst>
              </p:cNvPr>
              <p:cNvSpPr>
                <a:spLocks noGrp="1" noRot="1" noChangeAspect="1" noMove="1" noResize="1" noEditPoints="1" noAdjustHandles="1" noChangeArrowheads="1" noChangeShapeType="1" noTextEdit="1"/>
              </p:cNvSpPr>
              <p:nvPr>
                <p:ph idx="1"/>
              </p:nvPr>
            </p:nvSpPr>
            <p:spPr>
              <a:xfrm>
                <a:off x="6559826" y="1825625"/>
                <a:ext cx="4793974" cy="4351338"/>
              </a:xfrm>
              <a:blipFill>
                <a:blip r:embed="rId4"/>
                <a:stretch>
                  <a:fillRect l="-2287" t="-2241" r="-3812"/>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B7D79EEA-88CF-7A82-17EA-D8A4810F0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831" y="1927197"/>
            <a:ext cx="4793974" cy="4436529"/>
          </a:xfrm>
          <a:prstGeom prst="rect">
            <a:avLst/>
          </a:prstGeom>
        </p:spPr>
      </p:pic>
    </p:spTree>
    <p:extLst>
      <p:ext uri="{BB962C8B-B14F-4D97-AF65-F5344CB8AC3E}">
        <p14:creationId xmlns:p14="http://schemas.microsoft.com/office/powerpoint/2010/main" val="419552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A13B94F-88EE-8ABC-E926-165934D37FAC}"/>
                  </a:ext>
                </a:extLst>
              </p:cNvPr>
              <p:cNvSpPr>
                <a:spLocks noGrp="1"/>
              </p:cNvSpPr>
              <p:nvPr>
                <p:ph type="title"/>
              </p:nvPr>
            </p:nvSpPr>
            <p:spPr/>
            <p:txBody>
              <a:bodyPr/>
              <a:lstStyle/>
              <a:p>
                <a:r>
                  <a:rPr lang="en-GB" dirty="0"/>
                  <a:t>Reciprocal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endParaRPr lang="en-GB" dirty="0"/>
              </a:p>
            </p:txBody>
          </p:sp>
        </mc:Choice>
        <mc:Fallback xmlns="">
          <p:sp>
            <p:nvSpPr>
              <p:cNvPr id="2" name="Title 1">
                <a:extLst>
                  <a:ext uri="{FF2B5EF4-FFF2-40B4-BE49-F238E27FC236}">
                    <a16:creationId xmlns:a16="http://schemas.microsoft.com/office/drawing/2014/main" id="{CA13B94F-88EE-8ABC-E926-165934D37FAC}"/>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870631-3782-9024-CE5D-B016C92CF71E}"/>
                  </a:ext>
                </a:extLst>
              </p:cNvPr>
              <p:cNvSpPr>
                <a:spLocks noGrp="1"/>
              </p:cNvSpPr>
              <p:nvPr>
                <p:ph idx="1"/>
              </p:nvPr>
            </p:nvSpPr>
            <p:spPr>
              <a:xfrm>
                <a:off x="5950226" y="1825625"/>
                <a:ext cx="5403574" cy="4351338"/>
              </a:xfrm>
            </p:spPr>
            <p:txBody>
              <a:bodyPr/>
              <a:lstStyle/>
              <a:p>
                <a:r>
                  <a:rPr lang="en-GB" dirty="0"/>
                  <a:t>The positive version of this looks like an L shape twice.</a:t>
                </a:r>
              </a:p>
              <a:p>
                <a:r>
                  <a:rPr lang="en-GB" dirty="0"/>
                  <a:t>The x axis and the y axis act as asymptotes which the graph never reaches.</a:t>
                </a:r>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den>
                    </m:f>
                    <m:r>
                      <a:rPr lang="en-GB" b="0" i="1" smtClean="0">
                        <a:latin typeface="Cambria Math" panose="02040503050406030204" pitchFamily="18" charset="0"/>
                      </a:rPr>
                      <m:t>=1</m:t>
                    </m:r>
                  </m:oMath>
                </a14:m>
                <a:endParaRPr lang="en-GB" dirty="0"/>
              </a:p>
              <a:p>
                <a:r>
                  <a:rPr lang="en-GB" dirty="0"/>
                  <a:t>There is no value for x=0 because you are not allowed to divide by zero</a:t>
                </a:r>
              </a:p>
            </p:txBody>
          </p:sp>
        </mc:Choice>
        <mc:Fallback xmlns="">
          <p:sp>
            <p:nvSpPr>
              <p:cNvPr id="3" name="Content Placeholder 2">
                <a:extLst>
                  <a:ext uri="{FF2B5EF4-FFF2-40B4-BE49-F238E27FC236}">
                    <a16:creationId xmlns:a16="http://schemas.microsoft.com/office/drawing/2014/main" id="{92870631-3782-9024-CE5D-B016C92CF71E}"/>
                  </a:ext>
                </a:extLst>
              </p:cNvPr>
              <p:cNvSpPr>
                <a:spLocks noGrp="1" noRot="1" noChangeAspect="1" noMove="1" noResize="1" noEditPoints="1" noAdjustHandles="1" noChangeArrowheads="1" noChangeShapeType="1" noTextEdit="1"/>
              </p:cNvSpPr>
              <p:nvPr>
                <p:ph idx="1"/>
              </p:nvPr>
            </p:nvSpPr>
            <p:spPr>
              <a:xfrm>
                <a:off x="5950226" y="1825625"/>
                <a:ext cx="5403574" cy="4351338"/>
              </a:xfrm>
              <a:blipFill>
                <a:blip r:embed="rId4"/>
                <a:stretch>
                  <a:fillRect l="-2029" t="-2241" r="-360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7B6B766B-F4C8-01CB-39C7-A26C76685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529632"/>
            <a:ext cx="4472940" cy="4434840"/>
          </a:xfrm>
          <a:prstGeom prst="rect">
            <a:avLst/>
          </a:prstGeom>
        </p:spPr>
      </p:pic>
    </p:spTree>
    <p:extLst>
      <p:ext uri="{BB962C8B-B14F-4D97-AF65-F5344CB8AC3E}">
        <p14:creationId xmlns:p14="http://schemas.microsoft.com/office/powerpoint/2010/main" val="1600677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546166D-9AA0-0B2E-4862-59C6A698A4B5}"/>
                  </a:ext>
                </a:extLst>
              </p:cNvPr>
              <p:cNvSpPr>
                <a:spLocks noGrp="1"/>
              </p:cNvSpPr>
              <p:nvPr>
                <p:ph type="title"/>
              </p:nvPr>
            </p:nvSpPr>
            <p:spPr/>
            <p:txBody>
              <a:bodyPr/>
              <a:lstStyle/>
              <a:p>
                <a:r>
                  <a:rPr lang="en-GB" dirty="0"/>
                  <a:t>Reciprocal Graphs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endParaRPr lang="en-GB" dirty="0"/>
              </a:p>
            </p:txBody>
          </p:sp>
        </mc:Choice>
        <mc:Fallback xmlns="">
          <p:sp>
            <p:nvSpPr>
              <p:cNvPr id="2" name="Title 1">
                <a:extLst>
                  <a:ext uri="{FF2B5EF4-FFF2-40B4-BE49-F238E27FC236}">
                    <a16:creationId xmlns:a16="http://schemas.microsoft.com/office/drawing/2014/main" id="{C546166D-9AA0-0B2E-4862-59C6A698A4B5}"/>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02F0F5-5123-12B4-4416-15AAF1AF8DFC}"/>
                  </a:ext>
                </a:extLst>
              </p:cNvPr>
              <p:cNvSpPr>
                <a:spLocks noGrp="1"/>
              </p:cNvSpPr>
              <p:nvPr>
                <p:ph idx="1"/>
              </p:nvPr>
            </p:nvSpPr>
            <p:spPr>
              <a:xfrm>
                <a:off x="6096000" y="1825625"/>
                <a:ext cx="5257800" cy="4351338"/>
              </a:xfrm>
            </p:spPr>
            <p:txBody>
              <a:bodyPr/>
              <a:lstStyle/>
              <a:p>
                <a:r>
                  <a:rPr lang="en-GB" dirty="0"/>
                  <a:t>The quadrants where the graph resides are opposite to the ones for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a14:m>
                <a:endParaRPr lang="en-GB" dirty="0"/>
              </a:p>
            </p:txBody>
          </p:sp>
        </mc:Choice>
        <mc:Fallback xmlns="">
          <p:sp>
            <p:nvSpPr>
              <p:cNvPr id="3" name="Content Placeholder 2">
                <a:extLst>
                  <a:ext uri="{FF2B5EF4-FFF2-40B4-BE49-F238E27FC236}">
                    <a16:creationId xmlns:a16="http://schemas.microsoft.com/office/drawing/2014/main" id="{EA02F0F5-5123-12B4-4416-15AAF1AF8DFC}"/>
                  </a:ext>
                </a:extLst>
              </p:cNvPr>
              <p:cNvSpPr>
                <a:spLocks noGrp="1" noRot="1" noChangeAspect="1" noMove="1" noResize="1" noEditPoints="1" noAdjustHandles="1" noChangeArrowheads="1" noChangeShapeType="1" noTextEdit="1"/>
              </p:cNvSpPr>
              <p:nvPr>
                <p:ph idx="1"/>
              </p:nvPr>
            </p:nvSpPr>
            <p:spPr>
              <a:xfrm>
                <a:off x="6096000" y="1825625"/>
                <a:ext cx="5257800" cy="4351338"/>
              </a:xfrm>
              <a:blipFill>
                <a:blip r:embed="rId4"/>
                <a:stretch>
                  <a:fillRect l="-2086" t="-224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DA50A673-B5AC-A0CB-83D5-72758C2D2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4059" y="1638917"/>
            <a:ext cx="3521765" cy="4538046"/>
          </a:xfrm>
          <a:prstGeom prst="rect">
            <a:avLst/>
          </a:prstGeom>
        </p:spPr>
      </p:pic>
    </p:spTree>
    <p:extLst>
      <p:ext uri="{BB962C8B-B14F-4D97-AF65-F5344CB8AC3E}">
        <p14:creationId xmlns:p14="http://schemas.microsoft.com/office/powerpoint/2010/main" val="1064790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02E766-292F-B90E-CA89-ACD167C719D8}"/>
                  </a:ext>
                </a:extLst>
              </p:cNvPr>
              <p:cNvSpPr>
                <a:spLocks noGrp="1"/>
              </p:cNvSpPr>
              <p:nvPr>
                <p:ph type="title"/>
              </p:nvPr>
            </p:nvSpPr>
            <p:spPr/>
            <p:txBody>
              <a:bodyPr/>
              <a:lstStyle/>
              <a:p>
                <a:r>
                  <a:rPr lang="en-GB" dirty="0"/>
                  <a:t>Reciprocal Graphs</a:t>
                </a:r>
                <a:r>
                  <a:rPr lang="en-GB" b="0" dirty="0"/>
                  <a:t>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r>
                          <a:rPr lang="en-GB" b="0" i="1" smtClean="0">
                            <a:latin typeface="Cambria Math" panose="02040503050406030204" pitchFamily="18" charset="0"/>
                          </a:rPr>
                          <m:t>𝑛</m:t>
                        </m:r>
                      </m:sup>
                    </m:sSup>
                  </m:oMath>
                </a14:m>
                <a:endParaRPr lang="en-GB" dirty="0"/>
              </a:p>
            </p:txBody>
          </p:sp>
        </mc:Choice>
        <mc:Fallback xmlns="">
          <p:sp>
            <p:nvSpPr>
              <p:cNvPr id="2" name="Title 1">
                <a:extLst>
                  <a:ext uri="{FF2B5EF4-FFF2-40B4-BE49-F238E27FC236}">
                    <a16:creationId xmlns:a16="http://schemas.microsoft.com/office/drawing/2014/main" id="{9502E766-292F-B90E-CA89-ACD167C719D8}"/>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5F826B-15B0-1454-05B4-CDA5AE2326BA}"/>
                  </a:ext>
                </a:extLst>
              </p:cNvPr>
              <p:cNvSpPr>
                <a:spLocks noGrp="1"/>
              </p:cNvSpPr>
              <p:nvPr>
                <p:ph idx="1"/>
              </p:nvPr>
            </p:nvSpPr>
            <p:spPr>
              <a:xfrm>
                <a:off x="6400800" y="1825625"/>
                <a:ext cx="4953000" cy="4351338"/>
              </a:xfrm>
            </p:spPr>
            <p:txBody>
              <a:bodyPr>
                <a:normAutofit lnSpcReduction="10000"/>
              </a:bodyPr>
              <a:lstStyle/>
              <a:p>
                <a:r>
                  <a:rPr lang="en-GB" dirty="0"/>
                  <a:t>This is the shape of this type of graph where x is to the power of any even number</a:t>
                </a:r>
              </a:p>
              <a:p>
                <a:r>
                  <a:rPr lang="en-GB" dirty="0"/>
                  <a:t>The higher the number, the more closely the graphs hugs the axes</a:t>
                </a:r>
              </a:p>
              <a:p>
                <a:r>
                  <a:rPr lang="en-GB" dirty="0"/>
                  <a:t>It is an asymptotic graph</a:t>
                </a:r>
              </a:p>
              <a:p>
                <a:r>
                  <a:rPr lang="en-GB" dirty="0"/>
                  <a:t>This is a reciprocal graph because the negative index makes it </a:t>
                </a:r>
                <a14:m>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r>
                              <a:rPr lang="en-GB" b="0" i="1" smtClean="0">
                                <a:latin typeface="Cambria Math" panose="02040503050406030204" pitchFamily="18" charset="0"/>
                              </a:rPr>
                              <m:t>𝑛</m:t>
                            </m:r>
                          </m:sup>
                        </m:sSup>
                      </m:den>
                    </m:f>
                  </m:oMath>
                </a14:m>
                <a:r>
                  <a:rPr lang="en-GB" dirty="0"/>
                  <a:t>.</a:t>
                </a:r>
              </a:p>
            </p:txBody>
          </p:sp>
        </mc:Choice>
        <mc:Fallback xmlns="">
          <p:sp>
            <p:nvSpPr>
              <p:cNvPr id="3" name="Content Placeholder 2">
                <a:extLst>
                  <a:ext uri="{FF2B5EF4-FFF2-40B4-BE49-F238E27FC236}">
                    <a16:creationId xmlns:a16="http://schemas.microsoft.com/office/drawing/2014/main" id="{1E5F826B-15B0-1454-05B4-CDA5AE2326BA}"/>
                  </a:ext>
                </a:extLst>
              </p:cNvPr>
              <p:cNvSpPr>
                <a:spLocks noGrp="1" noRot="1" noChangeAspect="1" noMove="1" noResize="1" noEditPoints="1" noAdjustHandles="1" noChangeArrowheads="1" noChangeShapeType="1" noTextEdit="1"/>
              </p:cNvSpPr>
              <p:nvPr>
                <p:ph idx="1"/>
              </p:nvPr>
            </p:nvSpPr>
            <p:spPr>
              <a:xfrm>
                <a:off x="6400800" y="1825625"/>
                <a:ext cx="4953000" cy="4351338"/>
              </a:xfrm>
              <a:blipFill>
                <a:blip r:embed="rId4"/>
                <a:stretch>
                  <a:fillRect l="-2214" t="-3081" r="-2706"/>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F5454AD6-03E6-A196-5FAC-7DB949E651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298" y="1570548"/>
            <a:ext cx="4269355" cy="4811085"/>
          </a:xfrm>
          <a:prstGeom prst="rect">
            <a:avLst/>
          </a:prstGeom>
        </p:spPr>
      </p:pic>
    </p:spTree>
    <p:extLst>
      <p:ext uri="{BB962C8B-B14F-4D97-AF65-F5344CB8AC3E}">
        <p14:creationId xmlns:p14="http://schemas.microsoft.com/office/powerpoint/2010/main" val="361806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5045-6856-6376-D9C7-CCF3BADD89BC}"/>
              </a:ext>
            </a:extLst>
          </p:cNvPr>
          <p:cNvSpPr>
            <a:spLocks noGrp="1"/>
          </p:cNvSpPr>
          <p:nvPr>
            <p:ph type="title"/>
          </p:nvPr>
        </p:nvSpPr>
        <p:spPr/>
        <p:txBody>
          <a:bodyPr/>
          <a:lstStyle/>
          <a:p>
            <a:r>
              <a:rPr lang="en-GB" dirty="0"/>
              <a:t>Trigonometric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A96786-4F8A-2268-59FD-846C3B0B2110}"/>
                  </a:ext>
                </a:extLst>
              </p:cNvPr>
              <p:cNvSpPr>
                <a:spLocks noGrp="1"/>
              </p:cNvSpPr>
              <p:nvPr>
                <p:ph idx="1"/>
              </p:nvPr>
            </p:nvSpPr>
            <p:spPr/>
            <p:txBody>
              <a:bodyPr/>
              <a:lstStyle/>
              <a:p>
                <a:r>
                  <a:rPr lang="en-GB" dirty="0"/>
                  <a:t>The x axis is better if it is in terms of </a:t>
                </a:r>
                <a14:m>
                  <m:oMath xmlns:m="http://schemas.openxmlformats.org/officeDocument/2006/math">
                    <m:r>
                      <a:rPr lang="en-GB" b="0" i="0" smtClean="0">
                        <a:latin typeface="Cambria Math" panose="02040503050406030204" pitchFamily="18" charset="0"/>
                        <a:ea typeface="Cambria Math" panose="02040503050406030204" pitchFamily="18" charset="0"/>
                      </a:rPr>
                      <m:t>−</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3</m:t>
                        </m:r>
                        <m:r>
                          <a:rPr lang="en-GB" b="0" i="1" smtClean="0">
                            <a:latin typeface="Cambria Math" panose="02040503050406030204" pitchFamily="18" charset="0"/>
                            <a:ea typeface="Cambria Math" panose="02040503050406030204" pitchFamily="18" charset="0"/>
                          </a:rPr>
                          <m:t>𝜋</m:t>
                        </m:r>
                      </m:num>
                      <m:den>
                        <m:r>
                          <a:rPr lang="en-GB"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m:t>
                    </m:r>
                    <m:f>
                      <m:fPr>
                        <m:ctrlPr>
                          <a:rPr lang="el-GR" b="0" i="1" smtClean="0">
                            <a:latin typeface="Cambria Math" panose="02040503050406030204" pitchFamily="18" charset="0"/>
                            <a:ea typeface="Cambria Math" panose="02040503050406030204" pitchFamily="18" charset="0"/>
                          </a:rPr>
                        </m:ctrlPr>
                      </m:fPr>
                      <m:num>
                        <m:r>
                          <a:rPr lang="el-GR" b="0" i="1" smtClean="0">
                            <a:latin typeface="Cambria Math" panose="02040503050406030204" pitchFamily="18" charset="0"/>
                            <a:ea typeface="Cambria Math" panose="02040503050406030204" pitchFamily="18" charset="0"/>
                          </a:rPr>
                          <m:t>𝜋</m:t>
                        </m:r>
                      </m:num>
                      <m:den>
                        <m:r>
                          <a:rPr lang="el-GR" b="0" i="1" smtClean="0">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,0,  </m:t>
                    </m:r>
                    <m:f>
                      <m:fPr>
                        <m:ctrlPr>
                          <a:rPr lang="el-GR" i="1">
                            <a:latin typeface="Cambria Math" panose="02040503050406030204" pitchFamily="18" charset="0"/>
                            <a:ea typeface="Cambria Math" panose="02040503050406030204" pitchFamily="18" charset="0"/>
                          </a:rPr>
                        </m:ctrlPr>
                      </m:fPr>
                      <m:num>
                        <m:r>
                          <a:rPr lang="el-GR" i="1">
                            <a:latin typeface="Cambria Math" panose="02040503050406030204" pitchFamily="18" charset="0"/>
                            <a:ea typeface="Cambria Math" panose="02040503050406030204" pitchFamily="18" charset="0"/>
                          </a:rPr>
                          <m:t>𝜋</m:t>
                        </m:r>
                      </m:num>
                      <m:den>
                        <m:r>
                          <a:rPr lang="el-GR" i="1">
                            <a:latin typeface="Cambria Math" panose="02040503050406030204" pitchFamily="18" charset="0"/>
                            <a:ea typeface="Cambria Math" panose="02040503050406030204" pitchFamily="18" charset="0"/>
                          </a:rPr>
                          <m:t>2</m:t>
                        </m:r>
                      </m:den>
                    </m:f>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 </m:t>
                    </m:r>
                    <m:f>
                      <m:fPr>
                        <m:ctrlPr>
                          <a:rPr lang="en-GB"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3</m:t>
                        </m:r>
                        <m:r>
                          <a:rPr lang="en-GB" i="1">
                            <a:latin typeface="Cambria Math" panose="02040503050406030204" pitchFamily="18" charset="0"/>
                            <a:ea typeface="Cambria Math" panose="02040503050406030204" pitchFamily="18" charset="0"/>
                          </a:rPr>
                          <m:t>𝜋</m:t>
                        </m:r>
                      </m:num>
                      <m:den>
                        <m:r>
                          <a:rPr lang="en-GB" i="1">
                            <a:latin typeface="Cambria Math" panose="02040503050406030204" pitchFamily="18" charset="0"/>
                            <a:ea typeface="Cambria Math" panose="02040503050406030204" pitchFamily="18" charset="0"/>
                          </a:rPr>
                          <m:t>2</m:t>
                        </m:r>
                      </m:den>
                    </m:f>
                  </m:oMath>
                </a14:m>
                <a:r>
                  <a:rPr lang="en-GB" dirty="0"/>
                  <a:t> etc.</a:t>
                </a:r>
              </a:p>
              <a:p>
                <a:r>
                  <a:rPr lang="en-GB" dirty="0"/>
                  <a:t>This makes it easier to pot and describe patterns in the graph.</a:t>
                </a:r>
              </a:p>
              <a:p>
                <a:r>
                  <a:rPr lang="en-GB" dirty="0"/>
                  <a:t>We will look at Sine waves, Cosine waves and Tangents</a:t>
                </a:r>
              </a:p>
              <a:p>
                <a:r>
                  <a:rPr lang="en-GB" dirty="0"/>
                  <a:t>There are other types of trigonometric functions</a:t>
                </a:r>
              </a:p>
              <a:p>
                <a:r>
                  <a:rPr lang="en-GB" dirty="0"/>
                  <a:t>You should note that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oMath>
                </a14:m>
                <a:r>
                  <a:rPr lang="en-GB" dirty="0"/>
                  <a:t> radians is the same as 360</a:t>
                </a:r>
                <a:r>
                  <a:rPr lang="en-GB" dirty="0">
                    <a:latin typeface="Calibri" panose="020F0502020204030204" pitchFamily="34" charset="0"/>
                    <a:ea typeface="Calibri" panose="020F0502020204030204" pitchFamily="34" charset="0"/>
                    <a:cs typeface="Calibri" panose="020F0502020204030204" pitchFamily="34" charset="0"/>
                  </a:rPr>
                  <a:t>°</a:t>
                </a:r>
              </a:p>
              <a:p>
                <a:r>
                  <a:rPr lang="en-GB" dirty="0">
                    <a:latin typeface="Calibri" panose="020F0502020204030204" pitchFamily="34" charset="0"/>
                    <a:ea typeface="Calibri" panose="020F0502020204030204" pitchFamily="34" charset="0"/>
                    <a:cs typeface="Calibri" panose="020F0502020204030204" pitchFamily="34" charset="0"/>
                  </a:rPr>
                  <a:t>So </a:t>
                </a:r>
                <a14:m>
                  <m:oMath xmlns:m="http://schemas.openxmlformats.org/officeDocument/2006/math">
                    <m:r>
                      <a:rPr lang="en-GB" i="1" smtClean="0">
                        <a:latin typeface="Cambria Math" panose="02040503050406030204" pitchFamily="18" charset="0"/>
                        <a:ea typeface="Cambria Math" panose="02040503050406030204" pitchFamily="18" charset="0"/>
                        <a:cs typeface="Calibri" panose="020F0502020204030204" pitchFamily="34" charset="0"/>
                      </a:rPr>
                      <m:t>𝜋</m:t>
                    </m:r>
                  </m:oMath>
                </a14:m>
                <a:r>
                  <a:rPr lang="en-GB" dirty="0">
                    <a:latin typeface="Calibri" panose="020F0502020204030204" pitchFamily="34" charset="0"/>
                    <a:ea typeface="Calibri" panose="020F0502020204030204" pitchFamily="34" charset="0"/>
                    <a:cs typeface="Calibri" panose="020F0502020204030204" pitchFamily="34" charset="0"/>
                  </a:rPr>
                  <a:t> radians = 180°</a:t>
                </a:r>
              </a:p>
              <a:p>
                <a:endParaRPr lang="en-GB" dirty="0"/>
              </a:p>
            </p:txBody>
          </p:sp>
        </mc:Choice>
        <mc:Fallback xmlns="">
          <p:sp>
            <p:nvSpPr>
              <p:cNvPr id="3" name="Content Placeholder 2">
                <a:extLst>
                  <a:ext uri="{FF2B5EF4-FFF2-40B4-BE49-F238E27FC236}">
                    <a16:creationId xmlns:a16="http://schemas.microsoft.com/office/drawing/2014/main" id="{7BA96786-4F8A-2268-59FD-846C3B0B2110}"/>
                  </a:ext>
                </a:extLst>
              </p:cNvPr>
              <p:cNvSpPr>
                <a:spLocks noGrp="1" noRot="1" noChangeAspect="1" noMove="1" noResize="1" noEditPoints="1" noAdjustHandles="1" noChangeArrowheads="1" noChangeShapeType="1" noTextEdit="1"/>
              </p:cNvSpPr>
              <p:nvPr>
                <p:ph idx="1"/>
              </p:nvPr>
            </p:nvSpPr>
            <p:spPr>
              <a:blipFill>
                <a:blip r:embed="rId3"/>
                <a:stretch>
                  <a:fillRect l="-1043" t="-280"/>
                </a:stretch>
              </a:blipFill>
            </p:spPr>
            <p:txBody>
              <a:bodyPr/>
              <a:lstStyle/>
              <a:p>
                <a:r>
                  <a:rPr lang="en-GB">
                    <a:noFill/>
                  </a:rPr>
                  <a:t> </a:t>
                </a:r>
              </a:p>
            </p:txBody>
          </p:sp>
        </mc:Fallback>
      </mc:AlternateContent>
    </p:spTree>
    <p:extLst>
      <p:ext uri="{BB962C8B-B14F-4D97-AF65-F5344CB8AC3E}">
        <p14:creationId xmlns:p14="http://schemas.microsoft.com/office/powerpoint/2010/main" val="433375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A782815-1C26-06B6-34E3-063FD2715FA9}"/>
                  </a:ext>
                </a:extLst>
              </p:cNvPr>
              <p:cNvSpPr>
                <a:spLocks noGrp="1"/>
              </p:cNvSpPr>
              <p:nvPr>
                <p:ph type="title"/>
              </p:nvPr>
            </p:nvSpPr>
            <p:spPr/>
            <p:txBody>
              <a:bodyPr/>
              <a:lstStyle/>
              <a:p>
                <a:r>
                  <a:rPr lang="en-GB" dirty="0"/>
                  <a:t>Sine Waves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sin</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endParaRPr lang="en-GB" dirty="0"/>
              </a:p>
            </p:txBody>
          </p:sp>
        </mc:Choice>
        <mc:Fallback xmlns="">
          <p:sp>
            <p:nvSpPr>
              <p:cNvPr id="2" name="Title 1">
                <a:extLst>
                  <a:ext uri="{FF2B5EF4-FFF2-40B4-BE49-F238E27FC236}">
                    <a16:creationId xmlns:a16="http://schemas.microsoft.com/office/drawing/2014/main" id="{8A782815-1C26-06B6-34E3-063FD2715FA9}"/>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04B0E5-66EC-357D-8408-4BE89B3DACDA}"/>
                  </a:ext>
                </a:extLst>
              </p:cNvPr>
              <p:cNvSpPr>
                <a:spLocks noGrp="1"/>
              </p:cNvSpPr>
              <p:nvPr>
                <p:ph idx="1"/>
              </p:nvPr>
            </p:nvSpPr>
            <p:spPr>
              <a:xfrm>
                <a:off x="1272210" y="4012233"/>
                <a:ext cx="10081590" cy="2295801"/>
              </a:xfrm>
            </p:spPr>
            <p:txBody>
              <a:bodyPr/>
              <a:lstStyle/>
              <a:p>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oMath>
                </a14:m>
                <a:r>
                  <a:rPr lang="en-GB" dirty="0"/>
                  <a:t> is a wave that undulates from 1 to -1</a:t>
                </a:r>
              </a:p>
              <a:p>
                <a:r>
                  <a:rPr lang="en-GB" dirty="0"/>
                  <a:t>The wavelength is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oMath>
                </a14:m>
                <a:r>
                  <a:rPr lang="en-GB" dirty="0"/>
                  <a:t> long which means that the sine wave goes through the x axis at multiples of </a:t>
                </a:r>
                <a14:m>
                  <m:oMath xmlns:m="http://schemas.openxmlformats.org/officeDocument/2006/math">
                    <m:r>
                      <a:rPr lang="en-GB" i="1" smtClean="0">
                        <a:latin typeface="Cambria Math" panose="02040503050406030204" pitchFamily="18" charset="0"/>
                        <a:ea typeface="Cambria Math" panose="02040503050406030204" pitchFamily="18" charset="0"/>
                      </a:rPr>
                      <m:t>𝜋</m:t>
                    </m:r>
                  </m:oMath>
                </a14:m>
                <a:r>
                  <a:rPr lang="en-GB" dirty="0"/>
                  <a:t>.</a:t>
                </a:r>
              </a:p>
              <a:p>
                <a:r>
                  <a:rPr lang="en-GB" dirty="0"/>
                  <a:t>Something that you need to note is that the sine wave goes through (0,0).</a:t>
                </a:r>
              </a:p>
            </p:txBody>
          </p:sp>
        </mc:Choice>
        <mc:Fallback xmlns="">
          <p:sp>
            <p:nvSpPr>
              <p:cNvPr id="3" name="Content Placeholder 2">
                <a:extLst>
                  <a:ext uri="{FF2B5EF4-FFF2-40B4-BE49-F238E27FC236}">
                    <a16:creationId xmlns:a16="http://schemas.microsoft.com/office/drawing/2014/main" id="{4A04B0E5-66EC-357D-8408-4BE89B3DACDA}"/>
                  </a:ext>
                </a:extLst>
              </p:cNvPr>
              <p:cNvSpPr>
                <a:spLocks noGrp="1" noRot="1" noChangeAspect="1" noMove="1" noResize="1" noEditPoints="1" noAdjustHandles="1" noChangeArrowheads="1" noChangeShapeType="1" noTextEdit="1"/>
              </p:cNvSpPr>
              <p:nvPr>
                <p:ph idx="1"/>
              </p:nvPr>
            </p:nvSpPr>
            <p:spPr>
              <a:xfrm>
                <a:off x="1272210" y="4012233"/>
                <a:ext cx="10081590" cy="2295801"/>
              </a:xfrm>
              <a:blipFill>
                <a:blip r:embed="rId4"/>
                <a:stretch>
                  <a:fillRect l="-1088" t="-4244" b="-610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33F31D8F-EA61-A13D-C515-5E7EC8C46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1790700"/>
            <a:ext cx="7162800" cy="1638300"/>
          </a:xfrm>
          <a:prstGeom prst="rect">
            <a:avLst/>
          </a:prstGeom>
        </p:spPr>
      </p:pic>
    </p:spTree>
    <p:extLst>
      <p:ext uri="{BB962C8B-B14F-4D97-AF65-F5344CB8AC3E}">
        <p14:creationId xmlns:p14="http://schemas.microsoft.com/office/powerpoint/2010/main" val="19327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F0D7-B8C8-8F21-7C53-FD489391DA0D}"/>
              </a:ext>
            </a:extLst>
          </p:cNvPr>
          <p:cNvSpPr>
            <a:spLocks noGrp="1"/>
          </p:cNvSpPr>
          <p:nvPr>
            <p:ph type="title"/>
          </p:nvPr>
        </p:nvSpPr>
        <p:spPr/>
        <p:txBody>
          <a:bodyPr/>
          <a:lstStyle/>
          <a:p>
            <a:r>
              <a:rPr lang="en-GB" dirty="0"/>
              <a:t>Positive and Negative X Coefficients</a:t>
            </a:r>
          </a:p>
        </p:txBody>
      </p:sp>
      <p:sp>
        <p:nvSpPr>
          <p:cNvPr id="3" name="Content Placeholder 2">
            <a:extLst>
              <a:ext uri="{FF2B5EF4-FFF2-40B4-BE49-F238E27FC236}">
                <a16:creationId xmlns:a16="http://schemas.microsoft.com/office/drawing/2014/main" id="{8154A141-3119-EE52-8720-0F35C85ECF60}"/>
              </a:ext>
            </a:extLst>
          </p:cNvPr>
          <p:cNvSpPr>
            <a:spLocks noGrp="1"/>
          </p:cNvSpPr>
          <p:nvPr>
            <p:ph idx="1"/>
          </p:nvPr>
        </p:nvSpPr>
        <p:spPr>
          <a:xfrm>
            <a:off x="5844208" y="1825625"/>
            <a:ext cx="5509591" cy="4351338"/>
          </a:xfrm>
        </p:spPr>
        <p:txBody>
          <a:bodyPr/>
          <a:lstStyle/>
          <a:p>
            <a:r>
              <a:rPr lang="en-GB" dirty="0"/>
              <a:t>Positive x coefficients mean the gradient is positive and the slope goes from bottom left to top right on the graph</a:t>
            </a:r>
          </a:p>
          <a:p>
            <a:endParaRPr lang="en-GB" dirty="0"/>
          </a:p>
          <a:p>
            <a:r>
              <a:rPr lang="en-GB" dirty="0"/>
              <a:t>Negative x coefficients mean the gradient is negative and the slope goes from top left to bottom right on the graph</a:t>
            </a:r>
          </a:p>
        </p:txBody>
      </p:sp>
      <p:pic>
        <p:nvPicPr>
          <p:cNvPr id="5" name="Picture 4">
            <a:extLst>
              <a:ext uri="{FF2B5EF4-FFF2-40B4-BE49-F238E27FC236}">
                <a16:creationId xmlns:a16="http://schemas.microsoft.com/office/drawing/2014/main" id="{FE2F1235-C1A3-E9B3-B5FB-5BB07B68D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784" y="2026920"/>
            <a:ext cx="2072640" cy="2804160"/>
          </a:xfrm>
          <a:prstGeom prst="rect">
            <a:avLst/>
          </a:prstGeom>
        </p:spPr>
      </p:pic>
      <p:pic>
        <p:nvPicPr>
          <p:cNvPr id="7" name="Picture 6">
            <a:extLst>
              <a:ext uri="{FF2B5EF4-FFF2-40B4-BE49-F238E27FC236}">
                <a16:creationId xmlns:a16="http://schemas.microsoft.com/office/drawing/2014/main" id="{4A2D843E-E6AF-644D-BB27-89F0BA9204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0185" y="2026919"/>
            <a:ext cx="2072639" cy="3241819"/>
          </a:xfrm>
          <a:prstGeom prst="rect">
            <a:avLst/>
          </a:prstGeom>
        </p:spPr>
      </p:pic>
    </p:spTree>
    <p:extLst>
      <p:ext uri="{BB962C8B-B14F-4D97-AF65-F5344CB8AC3E}">
        <p14:creationId xmlns:p14="http://schemas.microsoft.com/office/powerpoint/2010/main" val="172624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6C82C21-0A22-9824-1CA4-0183977AB0D5}"/>
                  </a:ext>
                </a:extLst>
              </p:cNvPr>
              <p:cNvSpPr>
                <a:spLocks noGrp="1"/>
              </p:cNvSpPr>
              <p:nvPr>
                <p:ph type="title"/>
              </p:nvPr>
            </p:nvSpPr>
            <p:spPr/>
            <p:txBody>
              <a:bodyPr/>
              <a:lstStyle/>
              <a:p>
                <a:r>
                  <a:rPr lang="en-GB" dirty="0"/>
                  <a:t>Cosine Waves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cos</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endParaRPr lang="en-GB" dirty="0"/>
              </a:p>
            </p:txBody>
          </p:sp>
        </mc:Choice>
        <mc:Fallback xmlns="">
          <p:sp>
            <p:nvSpPr>
              <p:cNvPr id="2" name="Title 1">
                <a:extLst>
                  <a:ext uri="{FF2B5EF4-FFF2-40B4-BE49-F238E27FC236}">
                    <a16:creationId xmlns:a16="http://schemas.microsoft.com/office/drawing/2014/main" id="{96C82C21-0A22-9824-1CA4-0183977AB0D5}"/>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7619CF-E35A-08CD-EB84-4AE6AEB1658A}"/>
                  </a:ext>
                </a:extLst>
              </p:cNvPr>
              <p:cNvSpPr>
                <a:spLocks noGrp="1"/>
              </p:cNvSpPr>
              <p:nvPr>
                <p:ph idx="1"/>
              </p:nvPr>
            </p:nvSpPr>
            <p:spPr>
              <a:xfrm>
                <a:off x="944217" y="3551583"/>
                <a:ext cx="10515600" cy="2623930"/>
              </a:xfrm>
            </p:spPr>
            <p:txBody>
              <a:bodyPr>
                <a:normAutofit lnSpcReduction="10000"/>
              </a:bodyPr>
              <a:lstStyle/>
              <a:p>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oMath>
                </a14:m>
                <a:r>
                  <a:rPr lang="en-GB" dirty="0"/>
                  <a:t> is a wave that undulates from 1 to -1</a:t>
                </a:r>
              </a:p>
              <a:p>
                <a:r>
                  <a:rPr lang="en-GB" dirty="0"/>
                  <a:t>The wavelength is </a:t>
                </a:r>
                <a14:m>
                  <m:oMath xmlns:m="http://schemas.openxmlformats.org/officeDocument/2006/math">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oMath>
                </a14:m>
                <a:r>
                  <a:rPr lang="en-GB" dirty="0"/>
                  <a:t> long which means that the cosine wave goes through the x axis at odd multiples of </a:t>
                </a:r>
                <a14:m>
                  <m:oMath xmlns:m="http://schemas.openxmlformats.org/officeDocument/2006/math">
                    <m:f>
                      <m:fPr>
                        <m:ctrlPr>
                          <a:rPr lang="el-GR" i="1" smtClean="0">
                            <a:latin typeface="Cambria Math" panose="02040503050406030204" pitchFamily="18" charset="0"/>
                            <a:ea typeface="Cambria Math" panose="02040503050406030204" pitchFamily="18" charset="0"/>
                          </a:rPr>
                        </m:ctrlPr>
                      </m:fPr>
                      <m:num>
                        <m:r>
                          <a:rPr lang="el-GR" i="1" smtClean="0">
                            <a:latin typeface="Cambria Math" panose="02040503050406030204" pitchFamily="18" charset="0"/>
                            <a:ea typeface="Cambria Math" panose="02040503050406030204" pitchFamily="18" charset="0"/>
                          </a:rPr>
                          <m:t>𝜋</m:t>
                        </m:r>
                      </m:num>
                      <m:den>
                        <m:r>
                          <a:rPr lang="el-GR" i="1" smtClean="0">
                            <a:latin typeface="Cambria Math" panose="02040503050406030204" pitchFamily="18" charset="0"/>
                            <a:ea typeface="Cambria Math" panose="02040503050406030204" pitchFamily="18" charset="0"/>
                          </a:rPr>
                          <m:t>2</m:t>
                        </m:r>
                      </m:den>
                    </m:f>
                  </m:oMath>
                </a14:m>
                <a:r>
                  <a:rPr lang="en-GB" dirty="0"/>
                  <a:t> and hits the peaks at multiples of </a:t>
                </a:r>
                <a14:m>
                  <m:oMath xmlns:m="http://schemas.openxmlformats.org/officeDocument/2006/math">
                    <m:r>
                      <a:rPr lang="en-GB" i="1" smtClean="0">
                        <a:latin typeface="Cambria Math" panose="02040503050406030204" pitchFamily="18" charset="0"/>
                        <a:ea typeface="Cambria Math" panose="02040503050406030204" pitchFamily="18" charset="0"/>
                      </a:rPr>
                      <m:t>𝜋</m:t>
                    </m:r>
                  </m:oMath>
                </a14:m>
                <a:r>
                  <a:rPr lang="en-GB" dirty="0"/>
                  <a:t>.</a:t>
                </a:r>
              </a:p>
              <a:p>
                <a:r>
                  <a:rPr lang="en-GB" dirty="0"/>
                  <a:t>Something to note is that the cosine wave goes through (0,1) which is different to a sine wave.</a:t>
                </a:r>
              </a:p>
            </p:txBody>
          </p:sp>
        </mc:Choice>
        <mc:Fallback xmlns="">
          <p:sp>
            <p:nvSpPr>
              <p:cNvPr id="3" name="Content Placeholder 2">
                <a:extLst>
                  <a:ext uri="{FF2B5EF4-FFF2-40B4-BE49-F238E27FC236}">
                    <a16:creationId xmlns:a16="http://schemas.microsoft.com/office/drawing/2014/main" id="{6F7619CF-E35A-08CD-EB84-4AE6AEB1658A}"/>
                  </a:ext>
                </a:extLst>
              </p:cNvPr>
              <p:cNvSpPr>
                <a:spLocks noGrp="1" noRot="1" noChangeAspect="1" noMove="1" noResize="1" noEditPoints="1" noAdjustHandles="1" noChangeArrowheads="1" noChangeShapeType="1" noTextEdit="1"/>
              </p:cNvSpPr>
              <p:nvPr>
                <p:ph idx="1"/>
              </p:nvPr>
            </p:nvSpPr>
            <p:spPr>
              <a:xfrm>
                <a:off x="944217" y="3551583"/>
                <a:ext cx="10515600" cy="2623930"/>
              </a:xfrm>
              <a:blipFill>
                <a:blip r:embed="rId4"/>
                <a:stretch>
                  <a:fillRect l="-1043" t="-5349" r="-1159" b="-255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4285D341-3B3C-0D0B-893B-596EDFD31EBC}"/>
              </a:ext>
            </a:extLst>
          </p:cNvPr>
          <p:cNvPicPr>
            <a:picLocks noChangeAspect="1"/>
          </p:cNvPicPr>
          <p:nvPr/>
        </p:nvPicPr>
        <p:blipFill>
          <a:blip r:embed="rId5">
            <a:extLst>
              <a:ext uri="{28A0092B-C50C-407E-A947-70E740481C1C}">
                <a14:useLocalDpi xmlns:a14="http://schemas.microsoft.com/office/drawing/2010/main" val="0"/>
              </a:ext>
            </a:extLst>
          </a:blip>
          <a:srcRect b="20661"/>
          <a:stretch>
            <a:fillRect/>
          </a:stretch>
        </p:blipFill>
        <p:spPr>
          <a:xfrm>
            <a:off x="2282024" y="1584960"/>
            <a:ext cx="7071360" cy="1463040"/>
          </a:xfrm>
          <a:prstGeom prst="rect">
            <a:avLst/>
          </a:prstGeom>
        </p:spPr>
      </p:pic>
    </p:spTree>
    <p:extLst>
      <p:ext uri="{BB962C8B-B14F-4D97-AF65-F5344CB8AC3E}">
        <p14:creationId xmlns:p14="http://schemas.microsoft.com/office/powerpoint/2010/main" val="2834393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EC4B9D0-8773-F17C-1544-234352ED00E7}"/>
                  </a:ext>
                </a:extLst>
              </p:cNvPr>
              <p:cNvSpPr>
                <a:spLocks noGrp="1"/>
              </p:cNvSpPr>
              <p:nvPr>
                <p:ph type="title"/>
              </p:nvPr>
            </p:nvSpPr>
            <p:spPr/>
            <p:txBody>
              <a:bodyPr/>
              <a:lstStyle/>
              <a:p>
                <a:r>
                  <a:rPr lang="en-GB" dirty="0"/>
                  <a:t>Sine wave transformations </a:t>
                </a:r>
                <a14:m>
                  <m:oMath xmlns:m="http://schemas.openxmlformats.org/officeDocument/2006/math">
                    <m:r>
                      <a:rPr lang="en-GB" i="1">
                        <a:latin typeface="Cambria Math" panose="02040503050406030204" pitchFamily="18" charset="0"/>
                      </a:rPr>
                      <m:t>𝑦</m:t>
                    </m:r>
                    <m:r>
                      <a:rPr lang="en-GB" i="1">
                        <a:latin typeface="Cambria Math" panose="02040503050406030204" pitchFamily="18" charset="0"/>
                      </a:rPr>
                      <m:t>=</m:t>
                    </m:r>
                    <m:r>
                      <m:rPr>
                        <m:sty m:val="p"/>
                      </m:rPr>
                      <a:rPr lang="en-GB">
                        <a:latin typeface="Cambria Math" panose="02040503050406030204" pitchFamily="18" charset="0"/>
                      </a:rPr>
                      <m:t>sin</m:t>
                    </m:r>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m:t>
                    </m:r>
                  </m:oMath>
                </a14:m>
                <a:endParaRPr lang="en-GB" dirty="0"/>
              </a:p>
            </p:txBody>
          </p:sp>
        </mc:Choice>
        <mc:Fallback xmlns="">
          <p:sp>
            <p:nvSpPr>
              <p:cNvPr id="2" name="Title 1">
                <a:extLst>
                  <a:ext uri="{FF2B5EF4-FFF2-40B4-BE49-F238E27FC236}">
                    <a16:creationId xmlns:a16="http://schemas.microsoft.com/office/drawing/2014/main" id="{6EC4B9D0-8773-F17C-1544-234352ED00E7}"/>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8B61AB-E635-3DBD-3829-7BFFFF1AF6E2}"/>
                  </a:ext>
                </a:extLst>
              </p:cNvPr>
              <p:cNvSpPr>
                <a:spLocks noGrp="1"/>
              </p:cNvSpPr>
              <p:nvPr>
                <p:ph idx="1"/>
              </p:nvPr>
            </p:nvSpPr>
            <p:spPr>
              <a:xfrm>
                <a:off x="1523998" y="3834433"/>
                <a:ext cx="8335619" cy="1949520"/>
              </a:xfrm>
            </p:spPr>
            <p:txBody>
              <a:bodyPr>
                <a:normAutofit fontScale="92500"/>
              </a:bodyPr>
              <a:lstStyle/>
              <a:p>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sin</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oMath>
                </a14:m>
                <a:endParaRPr lang="en-GB" dirty="0"/>
              </a:p>
              <a:p>
                <a:r>
                  <a:rPr lang="en-GB" dirty="0"/>
                  <a:t>Note that the peak to peak remains going from 1 to 1</a:t>
                </a:r>
              </a:p>
              <a:p>
                <a:r>
                  <a:rPr lang="en-GB" dirty="0"/>
                  <a:t>However, the wavelength changes from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func>
                  </m:oMath>
                </a14:m>
                <a:r>
                  <a:rPr lang="en-GB" dirty="0"/>
                  <a:t> which is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oMath>
                </a14:m>
                <a:r>
                  <a:rPr lang="en-GB" dirty="0"/>
                  <a:t> to </a:t>
                </a:r>
                <a14:m>
                  <m:oMath xmlns:m="http://schemas.openxmlformats.org/officeDocument/2006/math">
                    <m:r>
                      <m:rPr>
                        <m:sty m:val="p"/>
                      </m:rPr>
                      <a:rPr lang="en-GB" b="0" i="0" smtClean="0">
                        <a:latin typeface="Cambria Math" panose="02040503050406030204" pitchFamily="18" charset="0"/>
                      </a:rPr>
                      <m:t>sin</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which is </a:t>
                </a:r>
                <a14:m>
                  <m:oMath xmlns:m="http://schemas.openxmlformats.org/officeDocument/2006/math">
                    <m:r>
                      <a:rPr lang="en-GB" i="1" smtClean="0">
                        <a:latin typeface="Cambria Math" panose="02040503050406030204" pitchFamily="18" charset="0"/>
                        <a:ea typeface="Cambria Math" panose="02040503050406030204" pitchFamily="18" charset="0"/>
                      </a:rPr>
                      <m:t>𝜋</m:t>
                    </m:r>
                  </m:oMath>
                </a14:m>
                <a:r>
                  <a:rPr lang="en-GB" dirty="0"/>
                  <a:t> so the waves seem squashed up. </a:t>
                </a:r>
              </a:p>
            </p:txBody>
          </p:sp>
        </mc:Choice>
        <mc:Fallback xmlns="">
          <p:sp>
            <p:nvSpPr>
              <p:cNvPr id="3" name="Content Placeholder 2">
                <a:extLst>
                  <a:ext uri="{FF2B5EF4-FFF2-40B4-BE49-F238E27FC236}">
                    <a16:creationId xmlns:a16="http://schemas.microsoft.com/office/drawing/2014/main" id="{5B8B61AB-E635-3DBD-3829-7BFFFF1AF6E2}"/>
                  </a:ext>
                </a:extLst>
              </p:cNvPr>
              <p:cNvSpPr>
                <a:spLocks noGrp="1" noRot="1" noChangeAspect="1" noMove="1" noResize="1" noEditPoints="1" noAdjustHandles="1" noChangeArrowheads="1" noChangeShapeType="1" noTextEdit="1"/>
              </p:cNvSpPr>
              <p:nvPr>
                <p:ph idx="1"/>
              </p:nvPr>
            </p:nvSpPr>
            <p:spPr>
              <a:xfrm>
                <a:off x="1523998" y="3834433"/>
                <a:ext cx="8335619" cy="1949520"/>
              </a:xfrm>
              <a:blipFill>
                <a:blip r:embed="rId4"/>
                <a:stretch>
                  <a:fillRect l="-1097"/>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1E2EFCCE-643C-1DF0-E9B6-88B5987E06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8130" y="1562100"/>
            <a:ext cx="6987540" cy="1866900"/>
          </a:xfrm>
          <a:prstGeom prst="rect">
            <a:avLst/>
          </a:prstGeom>
        </p:spPr>
      </p:pic>
    </p:spTree>
    <p:extLst>
      <p:ext uri="{BB962C8B-B14F-4D97-AF65-F5344CB8AC3E}">
        <p14:creationId xmlns:p14="http://schemas.microsoft.com/office/powerpoint/2010/main" val="881655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3C1C-47C9-E6C9-A535-609773649059}"/>
              </a:ext>
            </a:extLst>
          </p:cNvPr>
          <p:cNvSpPr>
            <a:spLocks noGrp="1"/>
          </p:cNvSpPr>
          <p:nvPr>
            <p:ph type="title"/>
          </p:nvPr>
        </p:nvSpPr>
        <p:spPr/>
        <p:txBody>
          <a:bodyPr/>
          <a:lstStyle/>
          <a:p>
            <a:r>
              <a:rPr lang="en-GB" dirty="0"/>
              <a:t>Sine wave transformations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57F4A6-F574-91E3-3D8B-120C2AB6B704}"/>
                  </a:ext>
                </a:extLst>
              </p:cNvPr>
              <p:cNvSpPr>
                <a:spLocks noGrp="1"/>
              </p:cNvSpPr>
              <p:nvPr>
                <p:ph idx="1"/>
              </p:nvPr>
            </p:nvSpPr>
            <p:spPr>
              <a:xfrm>
                <a:off x="8746435" y="1825625"/>
                <a:ext cx="2607364" cy="4351338"/>
              </a:xfrm>
            </p:spPr>
            <p:txBody>
              <a:bodyPr/>
              <a:lstStyle/>
              <a:p>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sin</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m:t>
                    </m:r>
                  </m:oMath>
                </a14:m>
                <a:endParaRPr lang="en-GB" dirty="0"/>
              </a:p>
              <a:p>
                <a:endParaRPr lang="en-GB" dirty="0"/>
              </a:p>
              <a:p>
                <a:endParaRPr lang="en-GB" dirty="0"/>
              </a:p>
              <a:p>
                <a:endParaRPr lang="en-GB" dirty="0"/>
              </a:p>
              <a:p>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r>
                      <m:rPr>
                        <m:sty m:val="p"/>
                      </m:rPr>
                      <a:rPr lang="en-GB" b="0" i="0" smtClean="0">
                        <a:latin typeface="Cambria Math" panose="02040503050406030204" pitchFamily="18" charset="0"/>
                      </a:rPr>
                      <m:t>sin</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endParaRPr lang="en-GB" dirty="0"/>
              </a:p>
            </p:txBody>
          </p:sp>
        </mc:Choice>
        <mc:Fallback xmlns="">
          <p:sp>
            <p:nvSpPr>
              <p:cNvPr id="3" name="Content Placeholder 2">
                <a:extLst>
                  <a:ext uri="{FF2B5EF4-FFF2-40B4-BE49-F238E27FC236}">
                    <a16:creationId xmlns:a16="http://schemas.microsoft.com/office/drawing/2014/main" id="{9957F4A6-F574-91E3-3D8B-120C2AB6B704}"/>
                  </a:ext>
                </a:extLst>
              </p:cNvPr>
              <p:cNvSpPr>
                <a:spLocks noGrp="1" noRot="1" noChangeAspect="1" noMove="1" noResize="1" noEditPoints="1" noAdjustHandles="1" noChangeArrowheads="1" noChangeShapeType="1" noTextEdit="1"/>
              </p:cNvSpPr>
              <p:nvPr>
                <p:ph idx="1"/>
              </p:nvPr>
            </p:nvSpPr>
            <p:spPr>
              <a:xfrm>
                <a:off x="8746435" y="1825625"/>
                <a:ext cx="2607364" cy="4351338"/>
              </a:xfrm>
              <a:blipFill>
                <a:blip r:embed="rId3"/>
                <a:stretch>
                  <a:fillRect/>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0605F065-7E20-0AD3-8C0D-4C6859733F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12" y="1448629"/>
            <a:ext cx="6987540" cy="1866900"/>
          </a:xfrm>
          <a:prstGeom prst="rect">
            <a:avLst/>
          </a:prstGeom>
        </p:spPr>
      </p:pic>
      <p:pic>
        <p:nvPicPr>
          <p:cNvPr id="7" name="Picture 6">
            <a:extLst>
              <a:ext uri="{FF2B5EF4-FFF2-40B4-BE49-F238E27FC236}">
                <a16:creationId xmlns:a16="http://schemas.microsoft.com/office/drawing/2014/main" id="{12BA63A3-7479-2CEC-73F3-953E2D2602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211" y="3429000"/>
            <a:ext cx="7164623" cy="2301240"/>
          </a:xfrm>
          <a:prstGeom prst="rect">
            <a:avLst/>
          </a:prstGeom>
        </p:spPr>
      </p:pic>
    </p:spTree>
    <p:extLst>
      <p:ext uri="{BB962C8B-B14F-4D97-AF65-F5344CB8AC3E}">
        <p14:creationId xmlns:p14="http://schemas.microsoft.com/office/powerpoint/2010/main" val="341845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525F5-C891-5FB9-8C0F-C974C3476AB9}"/>
              </a:ext>
            </a:extLst>
          </p:cNvPr>
          <p:cNvSpPr>
            <a:spLocks noGrp="1"/>
          </p:cNvSpPr>
          <p:nvPr>
            <p:ph type="title"/>
          </p:nvPr>
        </p:nvSpPr>
        <p:spPr/>
        <p:txBody>
          <a:bodyPr/>
          <a:lstStyle/>
          <a:p>
            <a:r>
              <a:rPr lang="en-GB" dirty="0"/>
              <a:t>Comparing the Sine and Cosine Waves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3034EC-39B5-0CE4-10FA-382EF47D226D}"/>
                  </a:ext>
                </a:extLst>
              </p:cNvPr>
              <p:cNvSpPr>
                <a:spLocks noGrp="1"/>
              </p:cNvSpPr>
              <p:nvPr>
                <p:ph idx="1"/>
              </p:nvPr>
            </p:nvSpPr>
            <p:spPr>
              <a:xfrm>
                <a:off x="1351722" y="1825625"/>
                <a:ext cx="10002077" cy="1739210"/>
              </a:xfrm>
            </p:spPr>
            <p:txBody>
              <a:bodyPr/>
              <a:lstStyle/>
              <a:p>
                <a:r>
                  <a:rPr lang="en-GB" dirty="0"/>
                  <a:t>Grey is the Cosine Wave which “leads” the Green Sine Wave by </a:t>
                </a:r>
                <a14:m>
                  <m:oMath xmlns:m="http://schemas.openxmlformats.org/officeDocument/2006/math">
                    <m:f>
                      <m:fPr>
                        <m:ctrlPr>
                          <a:rPr lang="el-GR" i="1" smtClean="0">
                            <a:latin typeface="Cambria Math" panose="02040503050406030204" pitchFamily="18" charset="0"/>
                            <a:ea typeface="Cambria Math" panose="02040503050406030204" pitchFamily="18" charset="0"/>
                          </a:rPr>
                        </m:ctrlPr>
                      </m:fPr>
                      <m:num>
                        <m:r>
                          <a:rPr lang="el-GR" i="1" smtClean="0">
                            <a:latin typeface="Cambria Math" panose="02040503050406030204" pitchFamily="18" charset="0"/>
                            <a:ea typeface="Cambria Math" panose="02040503050406030204" pitchFamily="18" charset="0"/>
                          </a:rPr>
                          <m:t>𝜋</m:t>
                        </m:r>
                      </m:num>
                      <m:den>
                        <m:r>
                          <a:rPr lang="el-GR" i="1" smtClean="0">
                            <a:latin typeface="Cambria Math" panose="02040503050406030204" pitchFamily="18" charset="0"/>
                            <a:ea typeface="Cambria Math" panose="02040503050406030204" pitchFamily="18" charset="0"/>
                          </a:rPr>
                          <m:t>2</m:t>
                        </m:r>
                      </m:den>
                    </m:f>
                  </m:oMath>
                </a14:m>
                <a:r>
                  <a:rPr lang="en-GB" dirty="0"/>
                  <a:t> wavelengths</a:t>
                </a:r>
              </a:p>
              <a:p>
                <a:r>
                  <a:rPr lang="en-GB" dirty="0"/>
                  <a:t>Sine goes through (0,0): Cosine goes through (0,1)</a:t>
                </a:r>
              </a:p>
            </p:txBody>
          </p:sp>
        </mc:Choice>
        <mc:Fallback xmlns="">
          <p:sp>
            <p:nvSpPr>
              <p:cNvPr id="3" name="Content Placeholder 2">
                <a:extLst>
                  <a:ext uri="{FF2B5EF4-FFF2-40B4-BE49-F238E27FC236}">
                    <a16:creationId xmlns:a16="http://schemas.microsoft.com/office/drawing/2014/main" id="{183034EC-39B5-0CE4-10FA-382EF47D226D}"/>
                  </a:ext>
                </a:extLst>
              </p:cNvPr>
              <p:cNvSpPr>
                <a:spLocks noGrp="1" noRot="1" noChangeAspect="1" noMove="1" noResize="1" noEditPoints="1" noAdjustHandles="1" noChangeArrowheads="1" noChangeShapeType="1" noTextEdit="1"/>
              </p:cNvSpPr>
              <p:nvPr>
                <p:ph idx="1"/>
              </p:nvPr>
            </p:nvSpPr>
            <p:spPr>
              <a:xfrm>
                <a:off x="1351722" y="1825625"/>
                <a:ext cx="10002077" cy="1739210"/>
              </a:xfrm>
              <a:blipFill>
                <a:blip r:embed="rId3"/>
                <a:stretch>
                  <a:fillRect l="-1098" t="-2448"/>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0753C6F1-C03E-B691-B167-B29714EC5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751" y="3735389"/>
            <a:ext cx="10864497" cy="2388566"/>
          </a:xfrm>
          <a:prstGeom prst="rect">
            <a:avLst/>
          </a:prstGeom>
        </p:spPr>
      </p:pic>
    </p:spTree>
    <p:extLst>
      <p:ext uri="{BB962C8B-B14F-4D97-AF65-F5344CB8AC3E}">
        <p14:creationId xmlns:p14="http://schemas.microsoft.com/office/powerpoint/2010/main" val="3146382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5FDC-EF77-1BD1-1B61-CE8D66414F52}"/>
              </a:ext>
            </a:extLst>
          </p:cNvPr>
          <p:cNvSpPr>
            <a:spLocks noGrp="1"/>
          </p:cNvSpPr>
          <p:nvPr>
            <p:ph type="title"/>
          </p:nvPr>
        </p:nvSpPr>
        <p:spPr/>
        <p:txBody>
          <a:bodyPr/>
          <a:lstStyle/>
          <a:p>
            <a:r>
              <a:rPr lang="en-GB" dirty="0"/>
              <a:t>Comparing Sine and Cosine Waves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DD1A718-CA08-3243-5A63-B9F8FB8126E5}"/>
                  </a:ext>
                </a:extLst>
              </p:cNvPr>
              <p:cNvSpPr>
                <a:spLocks noGrp="1"/>
              </p:cNvSpPr>
              <p:nvPr>
                <p:ph idx="1"/>
              </p:nvPr>
            </p:nvSpPr>
            <p:spPr>
              <a:xfrm>
                <a:off x="1325217" y="1825625"/>
                <a:ext cx="10028583" cy="2030758"/>
              </a:xfrm>
            </p:spPr>
            <p:txBody>
              <a:bodyPr/>
              <a:lstStyle/>
              <a:p>
                <a14:m>
                  <m:oMath xmlns:m="http://schemas.openxmlformats.org/officeDocument/2006/math">
                    <m:r>
                      <a:rPr lang="en-GB" b="0" i="1" smtClean="0">
                        <a:latin typeface="Cambria Math" panose="02040503050406030204" pitchFamily="18" charset="0"/>
                      </a:rPr>
                      <m:t>𝑆𝑖𝑛</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a14:m>
                <a:r>
                  <a:rPr lang="en-GB" dirty="0"/>
                  <a:t> is the green line.</a:t>
                </a:r>
              </a:p>
              <a:p>
                <a14:m>
                  <m:oMath xmlns:m="http://schemas.openxmlformats.org/officeDocument/2006/math">
                    <m:r>
                      <a:rPr lang="en-GB" b="0" i="1" smtClean="0">
                        <a:latin typeface="Cambria Math" panose="02040503050406030204" pitchFamily="18" charset="0"/>
                      </a:rPr>
                      <m:t>𝐶𝑜𝑠</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𝜋</m:t>
                        </m:r>
                      </m:num>
                      <m:den>
                        <m:r>
                          <a:rPr lang="el-GR" b="0" i="1" smtClean="0">
                            <a:latin typeface="Cambria Math" panose="02040503050406030204" pitchFamily="18" charset="0"/>
                          </a:rPr>
                          <m:t>2</m:t>
                        </m:r>
                      </m:den>
                    </m:f>
                    <m:r>
                      <a:rPr lang="en-GB" b="0" i="1" smtClean="0">
                        <a:latin typeface="Cambria Math" panose="02040503050406030204" pitchFamily="18" charset="0"/>
                      </a:rPr>
                      <m:t>)</m:t>
                    </m:r>
                  </m:oMath>
                </a14:m>
                <a:r>
                  <a:rPr lang="en-GB" dirty="0"/>
                  <a:t> is the grey line.</a:t>
                </a:r>
              </a:p>
              <a:p>
                <a:r>
                  <a:rPr lang="en-GB" dirty="0"/>
                  <a:t>So these two graphs are mirror images of each other with the x-axis acting as the mirror line.</a:t>
                </a:r>
              </a:p>
            </p:txBody>
          </p:sp>
        </mc:Choice>
        <mc:Fallback xmlns="">
          <p:sp>
            <p:nvSpPr>
              <p:cNvPr id="3" name="Content Placeholder 2">
                <a:extLst>
                  <a:ext uri="{FF2B5EF4-FFF2-40B4-BE49-F238E27FC236}">
                    <a16:creationId xmlns:a16="http://schemas.microsoft.com/office/drawing/2014/main" id="{6DD1A718-CA08-3243-5A63-B9F8FB8126E5}"/>
                  </a:ext>
                </a:extLst>
              </p:cNvPr>
              <p:cNvSpPr>
                <a:spLocks noGrp="1" noRot="1" noChangeAspect="1" noMove="1" noResize="1" noEditPoints="1" noAdjustHandles="1" noChangeArrowheads="1" noChangeShapeType="1" noTextEdit="1"/>
              </p:cNvSpPr>
              <p:nvPr>
                <p:ph idx="1"/>
              </p:nvPr>
            </p:nvSpPr>
            <p:spPr>
              <a:xfrm>
                <a:off x="1325217" y="1825625"/>
                <a:ext cx="10028583" cy="2030758"/>
              </a:xfrm>
              <a:blipFill>
                <a:blip r:embed="rId3"/>
                <a:stretch>
                  <a:fillRect l="-1094" t="-4790" b="-7186"/>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F217C8DB-96FE-29AF-24C2-0DE06313C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1130" y="4625491"/>
            <a:ext cx="9697444" cy="1856132"/>
          </a:xfrm>
          <a:prstGeom prst="rect">
            <a:avLst/>
          </a:prstGeom>
        </p:spPr>
      </p:pic>
    </p:spTree>
    <p:extLst>
      <p:ext uri="{BB962C8B-B14F-4D97-AF65-F5344CB8AC3E}">
        <p14:creationId xmlns:p14="http://schemas.microsoft.com/office/powerpoint/2010/main" val="3079723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E679-22F2-4EE8-59F2-F2FC36C5C8DA}"/>
              </a:ext>
            </a:extLst>
          </p:cNvPr>
          <p:cNvSpPr>
            <a:spLocks noGrp="1"/>
          </p:cNvSpPr>
          <p:nvPr>
            <p:ph type="title"/>
          </p:nvPr>
        </p:nvSpPr>
        <p:spPr/>
        <p:txBody>
          <a:bodyPr/>
          <a:lstStyle/>
          <a:p>
            <a:r>
              <a:rPr lang="en-GB" dirty="0"/>
              <a:t>Trigonometric Tangents</a:t>
            </a:r>
          </a:p>
        </p:txBody>
      </p:sp>
      <p:sp>
        <p:nvSpPr>
          <p:cNvPr id="3" name="Content Placeholder 2">
            <a:extLst>
              <a:ext uri="{FF2B5EF4-FFF2-40B4-BE49-F238E27FC236}">
                <a16:creationId xmlns:a16="http://schemas.microsoft.com/office/drawing/2014/main" id="{BA253E1E-5822-CC56-68F2-D59C4E5A6D28}"/>
              </a:ext>
            </a:extLst>
          </p:cNvPr>
          <p:cNvSpPr>
            <a:spLocks noGrp="1"/>
          </p:cNvSpPr>
          <p:nvPr>
            <p:ph idx="1"/>
          </p:nvPr>
        </p:nvSpPr>
        <p:spPr>
          <a:xfrm>
            <a:off x="541186" y="1825625"/>
            <a:ext cx="4224130" cy="4351338"/>
          </a:xfrm>
        </p:spPr>
        <p:txBody>
          <a:bodyPr/>
          <a:lstStyle/>
          <a:p>
            <a:r>
              <a:rPr lang="en-GB" dirty="0"/>
              <a:t>Tangent graphs are unusual.</a:t>
            </a:r>
          </a:p>
          <a:p>
            <a:r>
              <a:rPr lang="en-GB" dirty="0"/>
              <a:t>They have asymptotes where the graph approaches a particular value but never actually gets there (usually because of division by zero which is not allowed).</a:t>
            </a:r>
          </a:p>
          <a:p>
            <a:endParaRPr lang="en-GB" dirty="0"/>
          </a:p>
        </p:txBody>
      </p:sp>
      <p:pic>
        <p:nvPicPr>
          <p:cNvPr id="5" name="Picture 4">
            <a:extLst>
              <a:ext uri="{FF2B5EF4-FFF2-40B4-BE49-F238E27FC236}">
                <a16:creationId xmlns:a16="http://schemas.microsoft.com/office/drawing/2014/main" id="{B73C17B4-724E-F1FF-C1CF-2ACA24C59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748" y="1825625"/>
            <a:ext cx="6989362" cy="3572642"/>
          </a:xfrm>
          <a:prstGeom prst="rect">
            <a:avLst/>
          </a:prstGeom>
        </p:spPr>
      </p:pic>
    </p:spTree>
    <p:extLst>
      <p:ext uri="{BB962C8B-B14F-4D97-AF65-F5344CB8AC3E}">
        <p14:creationId xmlns:p14="http://schemas.microsoft.com/office/powerpoint/2010/main" val="66193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9EB3-9C3C-94C5-2EB9-B12C6CC9C416}"/>
              </a:ext>
            </a:extLst>
          </p:cNvPr>
          <p:cNvSpPr>
            <a:spLocks noGrp="1"/>
          </p:cNvSpPr>
          <p:nvPr>
            <p:ph type="title"/>
          </p:nvPr>
        </p:nvSpPr>
        <p:spPr/>
        <p:txBody>
          <a:bodyPr/>
          <a:lstStyle/>
          <a:p>
            <a:r>
              <a:rPr lang="en-GB" dirty="0"/>
              <a:t>Vertical Lines: x = a</a:t>
            </a:r>
          </a:p>
        </p:txBody>
      </p:sp>
      <p:sp>
        <p:nvSpPr>
          <p:cNvPr id="3" name="Content Placeholder 2">
            <a:extLst>
              <a:ext uri="{FF2B5EF4-FFF2-40B4-BE49-F238E27FC236}">
                <a16:creationId xmlns:a16="http://schemas.microsoft.com/office/drawing/2014/main" id="{C6ED9B6A-D911-B000-8B3C-0629CBACC60F}"/>
              </a:ext>
            </a:extLst>
          </p:cNvPr>
          <p:cNvSpPr>
            <a:spLocks noGrp="1"/>
          </p:cNvSpPr>
          <p:nvPr>
            <p:ph idx="1"/>
          </p:nvPr>
        </p:nvSpPr>
        <p:spPr>
          <a:xfrm>
            <a:off x="6599584" y="1825625"/>
            <a:ext cx="4754216" cy="4351338"/>
          </a:xfrm>
        </p:spPr>
        <p:txBody>
          <a:bodyPr>
            <a:normAutofit fontScale="92500" lnSpcReduction="10000"/>
          </a:bodyPr>
          <a:lstStyle/>
          <a:p>
            <a:r>
              <a:rPr lang="en-GB" dirty="0"/>
              <a:t>If you plot points on a graph immediately above each other, the x-coordinate of each point is the same.</a:t>
            </a:r>
          </a:p>
          <a:p>
            <a:r>
              <a:rPr lang="en-GB" dirty="0"/>
              <a:t>We can describe all the points as having an x value equal to a.</a:t>
            </a:r>
          </a:p>
          <a:p>
            <a:r>
              <a:rPr lang="en-GB" dirty="0"/>
              <a:t>The equation of the line connecting all these points is x=a</a:t>
            </a:r>
          </a:p>
          <a:p>
            <a:r>
              <a:rPr lang="en-GB" dirty="0"/>
              <a:t>Strangely, this means that the equation of the y axis is x=0</a:t>
            </a:r>
          </a:p>
        </p:txBody>
      </p:sp>
      <p:pic>
        <p:nvPicPr>
          <p:cNvPr id="5" name="Picture 4">
            <a:extLst>
              <a:ext uri="{FF2B5EF4-FFF2-40B4-BE49-F238E27FC236}">
                <a16:creationId xmlns:a16="http://schemas.microsoft.com/office/drawing/2014/main" id="{0BFAD147-E450-61AF-784B-7E3B83696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369" y="2057400"/>
            <a:ext cx="3482340" cy="2743200"/>
          </a:xfrm>
          <a:prstGeom prst="rect">
            <a:avLst/>
          </a:prstGeom>
        </p:spPr>
      </p:pic>
    </p:spTree>
    <p:extLst>
      <p:ext uri="{BB962C8B-B14F-4D97-AF65-F5344CB8AC3E}">
        <p14:creationId xmlns:p14="http://schemas.microsoft.com/office/powerpoint/2010/main" val="406462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0D6E-E704-91D6-AD4A-19F7B41C7E33}"/>
              </a:ext>
            </a:extLst>
          </p:cNvPr>
          <p:cNvSpPr>
            <a:spLocks noGrp="1"/>
          </p:cNvSpPr>
          <p:nvPr>
            <p:ph type="title"/>
          </p:nvPr>
        </p:nvSpPr>
        <p:spPr/>
        <p:txBody>
          <a:bodyPr/>
          <a:lstStyle/>
          <a:p>
            <a:r>
              <a:rPr lang="en-GB" dirty="0"/>
              <a:t>Horizontal lines: y = a</a:t>
            </a:r>
          </a:p>
        </p:txBody>
      </p:sp>
      <p:sp>
        <p:nvSpPr>
          <p:cNvPr id="3" name="Content Placeholder 2">
            <a:extLst>
              <a:ext uri="{FF2B5EF4-FFF2-40B4-BE49-F238E27FC236}">
                <a16:creationId xmlns:a16="http://schemas.microsoft.com/office/drawing/2014/main" id="{00270406-D95D-B3CC-1A4F-3DD657CEB7FF}"/>
              </a:ext>
            </a:extLst>
          </p:cNvPr>
          <p:cNvSpPr>
            <a:spLocks noGrp="1"/>
          </p:cNvSpPr>
          <p:nvPr>
            <p:ph idx="1"/>
          </p:nvPr>
        </p:nvSpPr>
        <p:spPr>
          <a:xfrm>
            <a:off x="5645426" y="1825625"/>
            <a:ext cx="5708374" cy="4351338"/>
          </a:xfrm>
        </p:spPr>
        <p:txBody>
          <a:bodyPr/>
          <a:lstStyle/>
          <a:p>
            <a:r>
              <a:rPr lang="en-GB" dirty="0"/>
              <a:t>If you plot points on a graph immediately alongside each other, the y-coordinate of each point is the same.</a:t>
            </a:r>
          </a:p>
          <a:p>
            <a:r>
              <a:rPr lang="en-GB" dirty="0"/>
              <a:t>We can describe all the points as having an y value equal to a.</a:t>
            </a:r>
          </a:p>
          <a:p>
            <a:r>
              <a:rPr lang="en-GB" dirty="0"/>
              <a:t>The equation of the line connecting all these points is y=a</a:t>
            </a:r>
          </a:p>
          <a:p>
            <a:r>
              <a:rPr lang="en-GB" dirty="0"/>
              <a:t>Like the y axis was x=0, this means that the equation of the x axis is y=0</a:t>
            </a:r>
          </a:p>
          <a:p>
            <a:endParaRPr lang="en-GB" dirty="0"/>
          </a:p>
        </p:txBody>
      </p:sp>
      <p:pic>
        <p:nvPicPr>
          <p:cNvPr id="5" name="Picture 4">
            <a:extLst>
              <a:ext uri="{FF2B5EF4-FFF2-40B4-BE49-F238E27FC236}">
                <a16:creationId xmlns:a16="http://schemas.microsoft.com/office/drawing/2014/main" id="{7AA7BD62-9E1A-6D29-FA40-BACEA50F5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413" y="2647950"/>
            <a:ext cx="3886200" cy="1562100"/>
          </a:xfrm>
          <a:prstGeom prst="rect">
            <a:avLst/>
          </a:prstGeom>
        </p:spPr>
      </p:pic>
    </p:spTree>
    <p:extLst>
      <p:ext uri="{BB962C8B-B14F-4D97-AF65-F5344CB8AC3E}">
        <p14:creationId xmlns:p14="http://schemas.microsoft.com/office/powerpoint/2010/main" val="375776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0AF6-73AA-4072-774A-0851FA2BD932}"/>
              </a:ext>
            </a:extLst>
          </p:cNvPr>
          <p:cNvSpPr>
            <a:spLocks noGrp="1"/>
          </p:cNvSpPr>
          <p:nvPr>
            <p:ph type="title"/>
          </p:nvPr>
        </p:nvSpPr>
        <p:spPr/>
        <p:txBody>
          <a:bodyPr/>
          <a:lstStyle/>
          <a:p>
            <a:r>
              <a:rPr lang="en-GB" dirty="0"/>
              <a:t>The Gradient of a Straight-line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33A6F4-834F-886D-A51C-FC6D2C57572E}"/>
                  </a:ext>
                </a:extLst>
              </p:cNvPr>
              <p:cNvSpPr>
                <a:spLocks noGrp="1"/>
              </p:cNvSpPr>
              <p:nvPr>
                <p:ph idx="1"/>
              </p:nvPr>
            </p:nvSpPr>
            <p:spPr>
              <a:xfrm>
                <a:off x="6096000" y="1825625"/>
                <a:ext cx="5257800" cy="4351338"/>
              </a:xfrm>
            </p:spPr>
            <p:txBody>
              <a:bodyPr/>
              <a:lstStyle/>
              <a:p>
                <a:r>
                  <a:rPr lang="en-GB" dirty="0"/>
                  <a:t>The gradient is how steep a graph is.</a:t>
                </a:r>
              </a:p>
              <a:p>
                <a:r>
                  <a:rPr lang="en-GB" dirty="0"/>
                  <a:t>Straight line graphs follow the general equation</a:t>
                </a:r>
              </a:p>
              <a:p>
                <a:pPr lvl="1"/>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endParaRPr lang="en-GB" dirty="0"/>
              </a:p>
              <a:p>
                <a:pPr lvl="1"/>
                <a:r>
                  <a:rPr lang="en-GB" dirty="0"/>
                  <a:t>m is the gradient of the graph</a:t>
                </a:r>
              </a:p>
              <a:p>
                <a:pPr lvl="1"/>
                <a:r>
                  <a:rPr lang="en-GB" dirty="0"/>
                  <a:t>c is the intercept where the graph line goes through the y axis.</a:t>
                </a:r>
              </a:p>
            </p:txBody>
          </p:sp>
        </mc:Choice>
        <mc:Fallback xmlns="">
          <p:sp>
            <p:nvSpPr>
              <p:cNvPr id="3" name="Content Placeholder 2">
                <a:extLst>
                  <a:ext uri="{FF2B5EF4-FFF2-40B4-BE49-F238E27FC236}">
                    <a16:creationId xmlns:a16="http://schemas.microsoft.com/office/drawing/2014/main" id="{BB33A6F4-834F-886D-A51C-FC6D2C57572E}"/>
                  </a:ext>
                </a:extLst>
              </p:cNvPr>
              <p:cNvSpPr>
                <a:spLocks noGrp="1" noRot="1" noChangeAspect="1" noMove="1" noResize="1" noEditPoints="1" noAdjustHandles="1" noChangeArrowheads="1" noChangeShapeType="1" noTextEdit="1"/>
              </p:cNvSpPr>
              <p:nvPr>
                <p:ph idx="1"/>
              </p:nvPr>
            </p:nvSpPr>
            <p:spPr>
              <a:xfrm>
                <a:off x="6096000" y="1825625"/>
                <a:ext cx="5257800" cy="4351338"/>
              </a:xfrm>
              <a:blipFill>
                <a:blip r:embed="rId3"/>
                <a:stretch>
                  <a:fillRect l="-2086" t="-224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F07AA4E1-B759-AAE7-DC1A-C35BC302D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748" y="1495341"/>
            <a:ext cx="2720674" cy="1933659"/>
          </a:xfrm>
          <a:prstGeom prst="rect">
            <a:avLst/>
          </a:prstGeom>
        </p:spPr>
      </p:pic>
      <p:pic>
        <p:nvPicPr>
          <p:cNvPr id="7" name="Picture 6">
            <a:extLst>
              <a:ext uri="{FF2B5EF4-FFF2-40B4-BE49-F238E27FC236}">
                <a16:creationId xmlns:a16="http://schemas.microsoft.com/office/drawing/2014/main" id="{37E10B79-DCD8-1C78-F9E7-FCAF73EAD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085" y="2820904"/>
            <a:ext cx="2072640" cy="2804160"/>
          </a:xfrm>
          <a:prstGeom prst="rect">
            <a:avLst/>
          </a:prstGeom>
        </p:spPr>
      </p:pic>
      <p:pic>
        <p:nvPicPr>
          <p:cNvPr id="9" name="Picture 8">
            <a:extLst>
              <a:ext uri="{FF2B5EF4-FFF2-40B4-BE49-F238E27FC236}">
                <a16:creationId xmlns:a16="http://schemas.microsoft.com/office/drawing/2014/main" id="{722D9FB8-F4C8-882B-01A5-F1E5D60F2D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2629" y="3239135"/>
            <a:ext cx="2080260" cy="3253740"/>
          </a:xfrm>
          <a:prstGeom prst="rect">
            <a:avLst/>
          </a:prstGeom>
        </p:spPr>
      </p:pic>
    </p:spTree>
    <p:extLst>
      <p:ext uri="{BB962C8B-B14F-4D97-AF65-F5344CB8AC3E}">
        <p14:creationId xmlns:p14="http://schemas.microsoft.com/office/powerpoint/2010/main" val="406759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58AE-CCC5-8369-D767-899038BE585F}"/>
              </a:ext>
            </a:extLst>
          </p:cNvPr>
          <p:cNvSpPr>
            <a:spLocks noGrp="1"/>
          </p:cNvSpPr>
          <p:nvPr>
            <p:ph type="title"/>
          </p:nvPr>
        </p:nvSpPr>
        <p:spPr/>
        <p:txBody>
          <a:bodyPr/>
          <a:lstStyle/>
          <a:p>
            <a:r>
              <a:rPr lang="en-GB" dirty="0"/>
              <a:t>The Intercept in Polynomial Equations</a:t>
            </a:r>
          </a:p>
        </p:txBody>
      </p:sp>
      <p:sp>
        <p:nvSpPr>
          <p:cNvPr id="3" name="Content Placeholder 2">
            <a:extLst>
              <a:ext uri="{FF2B5EF4-FFF2-40B4-BE49-F238E27FC236}">
                <a16:creationId xmlns:a16="http://schemas.microsoft.com/office/drawing/2014/main" id="{09863958-56CB-DC74-069F-198FE0ADE21C}"/>
              </a:ext>
            </a:extLst>
          </p:cNvPr>
          <p:cNvSpPr>
            <a:spLocks noGrp="1"/>
          </p:cNvSpPr>
          <p:nvPr>
            <p:ph idx="1"/>
          </p:nvPr>
        </p:nvSpPr>
        <p:spPr>
          <a:xfrm>
            <a:off x="6215270" y="1825625"/>
            <a:ext cx="5138530" cy="4351338"/>
          </a:xfrm>
        </p:spPr>
        <p:txBody>
          <a:bodyPr/>
          <a:lstStyle/>
          <a:p>
            <a:r>
              <a:rPr lang="en-GB" dirty="0"/>
              <a:t>Almost all polynomial graphs have an intercept – not just those with straight lines.</a:t>
            </a:r>
          </a:p>
          <a:p>
            <a:r>
              <a:rPr lang="en-GB" dirty="0"/>
              <a:t>The intercept is the “+3” or the “-5” at the end of most equations.</a:t>
            </a:r>
          </a:p>
          <a:p>
            <a:r>
              <a:rPr lang="en-GB" dirty="0"/>
              <a:t>If a graph doesn’t have a plus five or minus three, the intercept is usually the origin.</a:t>
            </a:r>
          </a:p>
        </p:txBody>
      </p:sp>
      <p:pic>
        <p:nvPicPr>
          <p:cNvPr id="5" name="Picture 4">
            <a:extLst>
              <a:ext uri="{FF2B5EF4-FFF2-40B4-BE49-F238E27FC236}">
                <a16:creationId xmlns:a16="http://schemas.microsoft.com/office/drawing/2014/main" id="{80E0917A-2135-4D94-5089-1E1E34FFB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47" y="1668780"/>
            <a:ext cx="2209800" cy="3520440"/>
          </a:xfrm>
          <a:prstGeom prst="rect">
            <a:avLst/>
          </a:prstGeom>
        </p:spPr>
      </p:pic>
      <p:pic>
        <p:nvPicPr>
          <p:cNvPr id="7" name="Picture 6">
            <a:extLst>
              <a:ext uri="{FF2B5EF4-FFF2-40B4-BE49-F238E27FC236}">
                <a16:creationId xmlns:a16="http://schemas.microsoft.com/office/drawing/2014/main" id="{950AD0FF-3126-AA6A-B6A8-8B1A05539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706" y="1690688"/>
            <a:ext cx="2209799" cy="3506214"/>
          </a:xfrm>
          <a:prstGeom prst="rect">
            <a:avLst/>
          </a:prstGeom>
        </p:spPr>
      </p:pic>
    </p:spTree>
    <p:extLst>
      <p:ext uri="{BB962C8B-B14F-4D97-AF65-F5344CB8AC3E}">
        <p14:creationId xmlns:p14="http://schemas.microsoft.com/office/powerpoint/2010/main" val="64939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B1E7ED5-E7AA-9856-0A3C-420A77E7E597}"/>
                  </a:ext>
                </a:extLst>
              </p:cNvPr>
              <p:cNvSpPr>
                <a:spLocks noGrp="1"/>
              </p:cNvSpPr>
              <p:nvPr>
                <p:ph type="title"/>
              </p:nvPr>
            </p:nvSpPr>
            <p:spPr/>
            <p:txBody>
              <a:bodyPr/>
              <a:lstStyle/>
              <a:p>
                <a:r>
                  <a:rPr lang="en-GB" dirty="0"/>
                  <a:t>Quadratic Equations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endParaRPr lang="en-GB" dirty="0"/>
              </a:p>
            </p:txBody>
          </p:sp>
        </mc:Choice>
        <mc:Fallback xmlns="">
          <p:sp>
            <p:nvSpPr>
              <p:cNvPr id="2" name="Title 1">
                <a:extLst>
                  <a:ext uri="{FF2B5EF4-FFF2-40B4-BE49-F238E27FC236}">
                    <a16:creationId xmlns:a16="http://schemas.microsoft.com/office/drawing/2014/main" id="{5B1E7ED5-E7AA-9856-0A3C-420A77E7E597}"/>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17C16C-0AB6-1C64-09AC-B0C97D286593}"/>
                  </a:ext>
                </a:extLst>
              </p:cNvPr>
              <p:cNvSpPr>
                <a:spLocks noGrp="1"/>
              </p:cNvSpPr>
              <p:nvPr>
                <p:ph idx="1"/>
              </p:nvPr>
            </p:nvSpPr>
            <p:spPr/>
            <p:txBody>
              <a:bodyPr/>
              <a:lstStyle/>
              <a:p>
                <a:r>
                  <a:rPr lang="en-GB" dirty="0"/>
                  <a:t>The highest order or index in a quadratic equation is 2.</a:t>
                </a:r>
              </a:p>
              <a:p>
                <a:r>
                  <a:rPr lang="en-GB" dirty="0"/>
                  <a:t>Information can be found by:</a:t>
                </a:r>
              </a:p>
              <a:p>
                <a:pPr lvl="1"/>
                <a:r>
                  <a:rPr lang="en-GB" dirty="0"/>
                  <a:t>Factorising the equation to sometimes be able to find the roots where the graph goes through the x axis;</a:t>
                </a:r>
              </a:p>
              <a:p>
                <a:pPr lvl="1"/>
                <a:r>
                  <a:rPr lang="en-GB" dirty="0"/>
                  <a:t>Completing the square to be able to find turning points and the roots of the equation;</a:t>
                </a:r>
              </a:p>
              <a:p>
                <a:pPr lvl="1"/>
                <a:r>
                  <a:rPr lang="en-GB" dirty="0"/>
                  <a:t>Use the equation </a:t>
                </a:r>
                <a14:m>
                  <m:oMath xmlns:m="http://schemas.openxmlformats.org/officeDocument/2006/math">
                    <m:r>
                      <a:rPr lang="en-GB" i="1" smtClean="0">
                        <a:latin typeface="Cambria Math" panose="02040503050406030204" pitchFamily="18" charset="0"/>
                      </a:rPr>
                      <m:t>𝑥</m:t>
                    </m:r>
                    <m:r>
                      <a:rPr lang="en-GB" i="1" smtClean="0">
                        <a:latin typeface="Cambria Math" panose="02040503050406030204" pitchFamily="18" charset="0"/>
                      </a:rPr>
                      <m:t>=</m:t>
                    </m:r>
                    <m:f>
                      <m:fPr>
                        <m:ctrlPr>
                          <a:rPr lang="en-GB" i="1" smtClean="0">
                            <a:latin typeface="Cambria Math" panose="02040503050406030204" pitchFamily="18" charset="0"/>
                          </a:rPr>
                        </m:ctrlPr>
                      </m:fPr>
                      <m:num>
                        <m:r>
                          <a:rPr lang="en-GB" i="1" smtClean="0">
                            <a:latin typeface="Cambria Math" panose="02040503050406030204" pitchFamily="18" charset="0"/>
                          </a:rPr>
                          <m:t>−</m:t>
                        </m:r>
                        <m:r>
                          <a:rPr lang="en-GB" i="1" smtClean="0">
                            <a:latin typeface="Cambria Math" panose="02040503050406030204" pitchFamily="18" charset="0"/>
                          </a:rPr>
                          <m:t>𝑏</m:t>
                        </m:r>
                        <m:r>
                          <a:rPr lang="en-GB" i="1" smtClean="0">
                            <a:latin typeface="Cambria Math" panose="02040503050406030204" pitchFamily="18" charset="0"/>
                          </a:rPr>
                          <m:t>±</m:t>
                        </m:r>
                        <m:rad>
                          <m:radPr>
                            <m:degHide m:val="on"/>
                            <m:ctrlPr>
                              <a:rPr lang="en-GB" i="1" smtClean="0">
                                <a:latin typeface="Cambria Math" panose="02040503050406030204" pitchFamily="18" charset="0"/>
                              </a:rPr>
                            </m:ctrlPr>
                          </m:radPr>
                          <m:deg/>
                          <m:e>
                            <m:sSup>
                              <m:sSupPr>
                                <m:ctrlPr>
                                  <a:rPr lang="en-GB" i="1" smtClean="0">
                                    <a:latin typeface="Cambria Math" panose="02040503050406030204" pitchFamily="18" charset="0"/>
                                  </a:rPr>
                                </m:ctrlPr>
                              </m:sSupPr>
                              <m:e>
                                <m:r>
                                  <a:rPr lang="en-GB" i="1" smtClean="0">
                                    <a:latin typeface="Cambria Math" panose="02040503050406030204" pitchFamily="18" charset="0"/>
                                  </a:rPr>
                                  <m:t>𝑏</m:t>
                                </m:r>
                              </m:e>
                              <m:sup>
                                <m:r>
                                  <a:rPr lang="en-GB" i="1" smtClean="0">
                                    <a:latin typeface="Cambria Math" panose="02040503050406030204" pitchFamily="18" charset="0"/>
                                  </a:rPr>
                                  <m:t>2</m:t>
                                </m:r>
                              </m:sup>
                            </m:sSup>
                            <m:r>
                              <a:rPr lang="en-GB" i="1" smtClean="0">
                                <a:latin typeface="Cambria Math" panose="02040503050406030204" pitchFamily="18" charset="0"/>
                              </a:rPr>
                              <m:t>−4</m:t>
                            </m:r>
                            <m:r>
                              <a:rPr lang="en-GB" i="1" smtClean="0">
                                <a:latin typeface="Cambria Math" panose="02040503050406030204" pitchFamily="18" charset="0"/>
                              </a:rPr>
                              <m:t>𝑎𝑐</m:t>
                            </m:r>
                          </m:e>
                        </m:rad>
                      </m:num>
                      <m:den>
                        <m:r>
                          <a:rPr lang="en-GB" i="1" smtClean="0">
                            <a:latin typeface="Cambria Math" panose="02040503050406030204" pitchFamily="18" charset="0"/>
                          </a:rPr>
                          <m:t>2</m:t>
                        </m:r>
                        <m:r>
                          <a:rPr lang="en-GB" i="1" smtClean="0">
                            <a:latin typeface="Cambria Math" panose="02040503050406030204" pitchFamily="18" charset="0"/>
                          </a:rPr>
                          <m:t>𝑎</m:t>
                        </m:r>
                      </m:den>
                    </m:f>
                  </m:oMath>
                </a14:m>
                <a:r>
                  <a:rPr lang="en-GB" dirty="0"/>
                  <a:t> to find the roots of the equation when you can’t factorise as easily.</a:t>
                </a:r>
              </a:p>
              <a:p>
                <a:pPr lvl="1"/>
                <a:r>
                  <a:rPr lang="en-GB" dirty="0"/>
                  <a:t>Use the discriminant (the bit in the square root part of the equation) to determine the number of roots.</a:t>
                </a:r>
              </a:p>
            </p:txBody>
          </p:sp>
        </mc:Choice>
        <mc:Fallback xmlns="">
          <p:sp>
            <p:nvSpPr>
              <p:cNvPr id="3" name="Content Placeholder 2">
                <a:extLst>
                  <a:ext uri="{FF2B5EF4-FFF2-40B4-BE49-F238E27FC236}">
                    <a16:creationId xmlns:a16="http://schemas.microsoft.com/office/drawing/2014/main" id="{AB17C16C-0AB6-1C64-09AC-B0C97D286593}"/>
                  </a:ext>
                </a:extLst>
              </p:cNvPr>
              <p:cNvSpPr>
                <a:spLocks noGrp="1" noRot="1" noChangeAspect="1" noMove="1" noResize="1" noEditPoints="1" noAdjustHandles="1" noChangeArrowheads="1" noChangeShapeType="1" noTextEdit="1"/>
              </p:cNvSpPr>
              <p:nvPr>
                <p:ph idx="1"/>
              </p:nvPr>
            </p:nvSpPr>
            <p:spPr>
              <a:blipFill>
                <a:blip r:embed="rId4"/>
                <a:stretch>
                  <a:fillRect l="-1043" t="-2241" r="-348"/>
                </a:stretch>
              </a:blipFill>
            </p:spPr>
            <p:txBody>
              <a:bodyPr/>
              <a:lstStyle/>
              <a:p>
                <a:r>
                  <a:rPr lang="en-GB">
                    <a:noFill/>
                  </a:rPr>
                  <a:t> </a:t>
                </a:r>
              </a:p>
            </p:txBody>
          </p:sp>
        </mc:Fallback>
      </mc:AlternateContent>
    </p:spTree>
    <p:extLst>
      <p:ext uri="{BB962C8B-B14F-4D97-AF65-F5344CB8AC3E}">
        <p14:creationId xmlns:p14="http://schemas.microsoft.com/office/powerpoint/2010/main" val="283506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E5CE-1FD1-8FF3-DE4D-20CCCE789407}"/>
              </a:ext>
            </a:extLst>
          </p:cNvPr>
          <p:cNvSpPr>
            <a:spLocks noGrp="1"/>
          </p:cNvSpPr>
          <p:nvPr>
            <p:ph type="title"/>
          </p:nvPr>
        </p:nvSpPr>
        <p:spPr/>
        <p:txBody>
          <a:bodyPr/>
          <a:lstStyle/>
          <a:p>
            <a:r>
              <a:rPr lang="en-GB" dirty="0"/>
              <a:t>Quadratic Graphs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7753E5-417B-E87F-3FBB-6BD783AC6D61}"/>
                  </a:ext>
                </a:extLst>
              </p:cNvPr>
              <p:cNvSpPr>
                <a:spLocks noGrp="1"/>
              </p:cNvSpPr>
              <p:nvPr>
                <p:ph idx="1"/>
              </p:nvPr>
            </p:nvSpPr>
            <p:spPr>
              <a:xfrm>
                <a:off x="4492488" y="1825625"/>
                <a:ext cx="6861312" cy="4351338"/>
              </a:xfrm>
            </p:spPr>
            <p:txBody>
              <a:bodyPr>
                <a:normAutofit lnSpcReduction="10000"/>
              </a:bodyPr>
              <a:lstStyle/>
              <a:p>
                <a:r>
                  <a:rPr lang="en-GB" dirty="0"/>
                  <a:t>A quadratic function is one that has the highest order of 2 </a:t>
                </a:r>
                <a:r>
                  <a:rPr lang="en-GB" dirty="0" err="1"/>
                  <a:t>ie</a:t>
                </a:r>
                <a:r>
                  <a:rPr lang="en-GB" dirty="0"/>
                  <a:t> </a:t>
                </a:r>
                <a14:m>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rPr>
                          <m:t>𝑥</m:t>
                        </m:r>
                      </m:e>
                      <m:sup>
                        <m:r>
                          <a:rPr lang="en-GB" i="1" smtClean="0">
                            <a:latin typeface="Cambria Math" panose="02040503050406030204" pitchFamily="18" charset="0"/>
                          </a:rPr>
                          <m:t>2</m:t>
                        </m:r>
                      </m:sup>
                    </m:sSup>
                  </m:oMath>
                </a14:m>
                <a:r>
                  <a:rPr lang="en-GB" dirty="0"/>
                  <a:t> or equivalent</a:t>
                </a:r>
              </a:p>
              <a:p>
                <a:r>
                  <a:rPr lang="en-GB" dirty="0"/>
                  <a:t>Various points that we are interested in with quadratic graphs</a:t>
                </a:r>
              </a:p>
              <a:p>
                <a:pPr lvl="1"/>
                <a:r>
                  <a:rPr lang="en-GB" dirty="0"/>
                  <a:t>Roots or solutions</a:t>
                </a:r>
              </a:p>
              <a:p>
                <a:pPr lvl="1"/>
                <a:r>
                  <a:rPr lang="en-GB" dirty="0"/>
                  <a:t>The turning point</a:t>
                </a:r>
              </a:p>
              <a:p>
                <a:pPr lvl="1"/>
                <a:r>
                  <a:rPr lang="en-GB" dirty="0"/>
                  <a:t>The intercept</a:t>
                </a:r>
              </a:p>
              <a:p>
                <a:r>
                  <a:rPr lang="en-GB" dirty="0"/>
                  <a:t>Here, the turning point is the minimum value of y </a:t>
                </a:r>
                <a:r>
                  <a:rPr lang="en-GB" dirty="0" err="1"/>
                  <a:t>ie</a:t>
                </a:r>
                <a:r>
                  <a:rPr lang="en-GB" dirty="0"/>
                  <a:t> zero.</a:t>
                </a:r>
              </a:p>
              <a:p>
                <a:r>
                  <a:rPr lang="en-GB" dirty="0"/>
                  <a:t>On this graph, there is only one solution or root</a:t>
                </a:r>
              </a:p>
            </p:txBody>
          </p:sp>
        </mc:Choice>
        <mc:Fallback xmlns="">
          <p:sp>
            <p:nvSpPr>
              <p:cNvPr id="3" name="Content Placeholder 2">
                <a:extLst>
                  <a:ext uri="{FF2B5EF4-FFF2-40B4-BE49-F238E27FC236}">
                    <a16:creationId xmlns:a16="http://schemas.microsoft.com/office/drawing/2014/main" id="{257753E5-417B-E87F-3FBB-6BD783AC6D61}"/>
                  </a:ext>
                </a:extLst>
              </p:cNvPr>
              <p:cNvSpPr>
                <a:spLocks noGrp="1" noRot="1" noChangeAspect="1" noMove="1" noResize="1" noEditPoints="1" noAdjustHandles="1" noChangeArrowheads="1" noChangeShapeType="1" noTextEdit="1"/>
              </p:cNvSpPr>
              <p:nvPr>
                <p:ph idx="1"/>
              </p:nvPr>
            </p:nvSpPr>
            <p:spPr>
              <a:xfrm>
                <a:off x="4492488" y="1825625"/>
                <a:ext cx="6861312" cy="4351338"/>
              </a:xfrm>
              <a:blipFill>
                <a:blip r:embed="rId3"/>
                <a:stretch>
                  <a:fillRect l="-1599" t="-3081" r="-2220" b="-238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ACD14AEF-2727-AB85-15F2-07137B41C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3347" y="2164080"/>
            <a:ext cx="2491740" cy="2529840"/>
          </a:xfrm>
          <a:prstGeom prst="rect">
            <a:avLst/>
          </a:prstGeom>
        </p:spPr>
      </p:pic>
    </p:spTree>
    <p:extLst>
      <p:ext uri="{BB962C8B-B14F-4D97-AF65-F5344CB8AC3E}">
        <p14:creationId xmlns:p14="http://schemas.microsoft.com/office/powerpoint/2010/main" val="1136963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5513</Words>
  <Application>Microsoft Office PowerPoint</Application>
  <PresentationFormat>Widescreen</PresentationFormat>
  <Paragraphs>340</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Rounded MT Bold</vt:lpstr>
      <vt:lpstr>Calibri</vt:lpstr>
      <vt:lpstr>Cambria Math</vt:lpstr>
      <vt:lpstr>Office Theme</vt:lpstr>
      <vt:lpstr>Graphs</vt:lpstr>
      <vt:lpstr>Linear Graphs</vt:lpstr>
      <vt:lpstr>Positive and Negative X Coefficients</vt:lpstr>
      <vt:lpstr>Vertical Lines: x = a</vt:lpstr>
      <vt:lpstr>Horizontal lines: y = a</vt:lpstr>
      <vt:lpstr>The Gradient of a Straight-line Graph</vt:lpstr>
      <vt:lpstr>The Intercept in Polynomial Equations</vt:lpstr>
      <vt:lpstr>Quadratic Equations   ax^2+bx+c=0</vt:lpstr>
      <vt:lpstr>Quadratic Graphs</vt:lpstr>
      <vt:lpstr>Quadratic Graphs</vt:lpstr>
      <vt:lpstr>Quadratic Graphs y=x^2-3</vt:lpstr>
      <vt:lpstr>Quadratic Graphs y=x^2-2x</vt:lpstr>
      <vt:lpstr>Quadratic Graphs y=x^2+2x-1</vt:lpstr>
      <vt:lpstr>Quadratic Graphs  y=x^2+2x+1</vt:lpstr>
      <vt:lpstr>Cubic Graphs y=x^3</vt:lpstr>
      <vt:lpstr>Higher orders of odd numbered indices</vt:lpstr>
      <vt:lpstr>Cubic Graphs y=3x^3 </vt:lpstr>
      <vt:lpstr>Cubic Graphs y=x^3+x^2</vt:lpstr>
      <vt:lpstr>Cubic Graphs 〖y=x〗^3+x^2+x</vt:lpstr>
      <vt:lpstr>Cubic Graphs y=x^3+x^2-x+1</vt:lpstr>
      <vt:lpstr>Cubic Graphs y=x^3+x^2-1</vt:lpstr>
      <vt:lpstr>Exponential function 〖y=e〗^x</vt:lpstr>
      <vt:lpstr>Power Series of the exponential function</vt:lpstr>
      <vt:lpstr>Exponential Function y=e^2x</vt:lpstr>
      <vt:lpstr>Reciprocal Graphs y=1/x</vt:lpstr>
      <vt:lpstr>Reciprocal Graphs y=-1/x</vt:lpstr>
      <vt:lpstr>Reciprocal Graphs y=x^(-2n)</vt:lpstr>
      <vt:lpstr>Trigonometric Graphs</vt:lpstr>
      <vt:lpstr>Sine Waves y=sin⁡(x)</vt:lpstr>
      <vt:lpstr>Cosine Waves y=cos⁡(x)</vt:lpstr>
      <vt:lpstr>Sine wave transformations y=sin⁡(2x)</vt:lpstr>
      <vt:lpstr>Sine wave transformations</vt:lpstr>
      <vt:lpstr>Comparing the Sine and Cosine Waves</vt:lpstr>
      <vt:lpstr>Comparing Sine and Cosine Waves</vt:lpstr>
      <vt:lpstr>Trigonometric Tangents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H</dc:creator>
  <cp:lastModifiedBy>Mr H</cp:lastModifiedBy>
  <cp:revision>27</cp:revision>
  <dcterms:created xsi:type="dcterms:W3CDTF">2025-10-11T14:12:53Z</dcterms:created>
  <dcterms:modified xsi:type="dcterms:W3CDTF">2026-02-21T23:10:09Z</dcterms:modified>
</cp:coreProperties>
</file>